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949" r:id="rId1"/>
  </p:sldMasterIdLst>
  <p:notesMasterIdLst>
    <p:notesMasterId r:id="rId31"/>
  </p:notesMasterIdLst>
  <p:sldIdLst>
    <p:sldId id="256" r:id="rId2"/>
    <p:sldId id="282" r:id="rId3"/>
    <p:sldId id="280" r:id="rId4"/>
    <p:sldId id="283" r:id="rId5"/>
    <p:sldId id="257" r:id="rId6"/>
    <p:sldId id="281" r:id="rId7"/>
    <p:sldId id="285" r:id="rId8"/>
    <p:sldId id="259" r:id="rId9"/>
    <p:sldId id="260" r:id="rId10"/>
    <p:sldId id="284" r:id="rId11"/>
    <p:sldId id="261" r:id="rId12"/>
    <p:sldId id="263" r:id="rId13"/>
    <p:sldId id="264" r:id="rId14"/>
    <p:sldId id="286" r:id="rId15"/>
    <p:sldId id="266" r:id="rId16"/>
    <p:sldId id="267" r:id="rId17"/>
    <p:sldId id="268" r:id="rId18"/>
    <p:sldId id="269" r:id="rId19"/>
    <p:sldId id="270" r:id="rId20"/>
    <p:sldId id="271" r:id="rId21"/>
    <p:sldId id="287" r:id="rId22"/>
    <p:sldId id="273" r:id="rId23"/>
    <p:sldId id="274" r:id="rId24"/>
    <p:sldId id="275" r:id="rId25"/>
    <p:sldId id="288" r:id="rId26"/>
    <p:sldId id="277" r:id="rId27"/>
    <p:sldId id="278" r:id="rId28"/>
    <p:sldId id="279" r:id="rId29"/>
    <p:sldId id="289" r:id="rId3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4BA1C7-A66A-9E15-A453-E8FD9EB69097}" v="21" dt="2019-06-27T08:00:27.597"/>
    <p1510:client id="{AF19D956-201D-51B9-AFE4-0598485F818D}" v="8" dt="2019-06-26T14:30:07.475"/>
    <p1510:client id="{E62B8089-F693-868D-C0CD-31FFC722643F}" v="76" dt="2019-06-26T11:49:33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6" autoAdjust="0"/>
    <p:restoredTop sz="85346" autoAdjust="0"/>
  </p:normalViewPr>
  <p:slideViewPr>
    <p:cSldViewPr snapToGrid="0">
      <p:cViewPr varScale="1">
        <p:scale>
          <a:sx n="56" d="100"/>
          <a:sy n="56" d="100"/>
        </p:scale>
        <p:origin x="1063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9C821-589C-4309-8ECF-9972C091F09E}" type="doc">
      <dgm:prSet loTypeId="urn:microsoft.com/office/officeart/2005/8/layout/chevron1" loCatId="process" qsTypeId="urn:microsoft.com/office/officeart/2005/8/quickstyle/3d1" qsCatId="3D" csTypeId="urn:microsoft.com/office/officeart/2005/8/colors/accent2_2" csCatId="accent2" phldr="1"/>
      <dgm:spPr/>
    </dgm:pt>
    <dgm:pt modelId="{3DADDF03-F6B8-412D-AF81-65AE374CB4E3}">
      <dgm:prSet phldrT="[Text]" phldr="0"/>
      <dgm:spPr/>
      <dgm:t>
        <a:bodyPr/>
        <a:lstStyle/>
        <a:p>
          <a:r>
            <a:rPr lang="ro-RO" dirty="0">
              <a:latin typeface="Calibri Light" panose="020F0302020204030204"/>
            </a:rPr>
            <a:t>T1</a:t>
          </a:r>
          <a:endParaRPr lang="ro-RO" dirty="0"/>
        </a:p>
      </dgm:t>
    </dgm:pt>
    <dgm:pt modelId="{C4221DE4-DE84-4BFD-95C0-E38CEA6EC50B}" type="parTrans" cxnId="{5C6296D0-00BF-4626-8E82-BE92E05447DF}">
      <dgm:prSet/>
      <dgm:spPr/>
    </dgm:pt>
    <dgm:pt modelId="{FD17A8B8-9FA7-4A89-B190-54EB54AA01A4}" type="sibTrans" cxnId="{5C6296D0-00BF-4626-8E82-BE92E05447DF}">
      <dgm:prSet/>
      <dgm:spPr/>
    </dgm:pt>
    <dgm:pt modelId="{49A1EBD5-A171-4512-A35C-F3A6258DA548}">
      <dgm:prSet phldrT="[Text]" phldr="0"/>
      <dgm:spPr/>
      <dgm:t>
        <a:bodyPr/>
        <a:lstStyle/>
        <a:p>
          <a:r>
            <a:rPr lang="ro-RO" dirty="0">
              <a:latin typeface="Calibri Light" panose="020F0302020204030204"/>
            </a:rPr>
            <a:t>...</a:t>
          </a:r>
          <a:endParaRPr lang="ro-RO" dirty="0"/>
        </a:p>
      </dgm:t>
    </dgm:pt>
    <dgm:pt modelId="{89A67E8F-4041-4BE2-ACF4-9C2C2D57D644}" type="parTrans" cxnId="{54021264-7947-4D5E-9AAB-05EFEF25581A}">
      <dgm:prSet/>
      <dgm:spPr/>
    </dgm:pt>
    <dgm:pt modelId="{37C09BF3-935A-4274-B03F-91B6695DC336}" type="sibTrans" cxnId="{54021264-7947-4D5E-9AAB-05EFEF25581A}">
      <dgm:prSet/>
      <dgm:spPr/>
    </dgm:pt>
    <dgm:pt modelId="{16DCA04D-1570-4B9E-8701-C3567A2E2AA7}">
      <dgm:prSet phldrT="[Text]" phldr="0"/>
      <dgm:spPr/>
      <dgm:t>
        <a:bodyPr/>
        <a:lstStyle/>
        <a:p>
          <a:pPr rtl="0"/>
          <a:r>
            <a:rPr lang="ro-RO" dirty="0">
              <a:latin typeface="Calibri Light" panose="020F0302020204030204"/>
            </a:rPr>
            <a:t>T2</a:t>
          </a:r>
        </a:p>
      </dgm:t>
    </dgm:pt>
    <dgm:pt modelId="{51A273E1-A461-481F-B56A-934543DFBEFC}" type="parTrans" cxnId="{0D325C90-15E4-4AA0-B9E6-90B8750932F2}">
      <dgm:prSet/>
      <dgm:spPr/>
    </dgm:pt>
    <dgm:pt modelId="{5E9AB826-4FD5-4ADA-951D-DFFC95BAB172}" type="sibTrans" cxnId="{0D325C90-15E4-4AA0-B9E6-90B8750932F2}">
      <dgm:prSet/>
      <dgm:spPr/>
    </dgm:pt>
    <dgm:pt modelId="{42816836-2AD0-44FD-A9BE-3ACE64FD9980}">
      <dgm:prSet phldrT="[Text]" phldr="0"/>
      <dgm:spPr/>
      <dgm:t>
        <a:bodyPr/>
        <a:lstStyle/>
        <a:p>
          <a:r>
            <a:rPr lang="ro-RO" dirty="0">
              <a:latin typeface="Calibri Light" panose="020F0302020204030204"/>
            </a:rPr>
            <a:t>T13</a:t>
          </a:r>
          <a:endParaRPr lang="en-US" dirty="0"/>
        </a:p>
      </dgm:t>
    </dgm:pt>
    <dgm:pt modelId="{634F5AB3-859A-474A-82EF-9A3914697FEF}" type="parTrans" cxnId="{01CDECF3-74A0-4939-AFCD-A79DDE9FB888}">
      <dgm:prSet/>
      <dgm:spPr/>
    </dgm:pt>
    <dgm:pt modelId="{742A8676-2E88-47BC-A302-8D98B5D9DBFB}" type="sibTrans" cxnId="{01CDECF3-74A0-4939-AFCD-A79DDE9FB888}">
      <dgm:prSet/>
      <dgm:spPr/>
    </dgm:pt>
    <dgm:pt modelId="{F2550FF7-3B60-49FB-AF3D-0AC590517555}">
      <dgm:prSet phldrT="[Text]" phldr="0"/>
      <dgm:spPr/>
      <dgm:t>
        <a:bodyPr/>
        <a:lstStyle/>
        <a:p>
          <a:r>
            <a:rPr lang="ro-RO" dirty="0">
              <a:latin typeface="Calibri Light" panose="020F0302020204030204"/>
            </a:rPr>
            <a:t>T15</a:t>
          </a:r>
          <a:endParaRPr lang="ro-RO" dirty="0"/>
        </a:p>
      </dgm:t>
    </dgm:pt>
    <dgm:pt modelId="{85A4DE17-6968-4081-A9B2-781D0102F8A2}" type="parTrans" cxnId="{038A00A9-79F1-413A-9B8A-65A8AAFEBDBF}">
      <dgm:prSet/>
      <dgm:spPr/>
    </dgm:pt>
    <dgm:pt modelId="{4E293D14-4C4A-4A3A-8F6C-4474214F2B07}" type="sibTrans" cxnId="{038A00A9-79F1-413A-9B8A-65A8AAFEBDBF}">
      <dgm:prSet/>
      <dgm:spPr/>
    </dgm:pt>
    <dgm:pt modelId="{EB103F2B-C2A8-4AE8-AA67-C3E412C80BB8}">
      <dgm:prSet phldrT="[Text]" phldr="0"/>
      <dgm:spPr/>
      <dgm:t>
        <a:bodyPr/>
        <a:lstStyle/>
        <a:p>
          <a:pPr rtl="0"/>
          <a:r>
            <a:rPr lang="ro-RO" dirty="0">
              <a:latin typeface="Calibri Light" panose="020F0302020204030204"/>
            </a:rPr>
            <a:t>T14</a:t>
          </a:r>
        </a:p>
      </dgm:t>
    </dgm:pt>
    <dgm:pt modelId="{9613ED95-4D00-4F8B-8AE9-A5045300FDD4}" type="parTrans" cxnId="{5EF31A1F-15CE-48CD-AFAB-7F9BE03061EB}">
      <dgm:prSet/>
      <dgm:spPr/>
    </dgm:pt>
    <dgm:pt modelId="{33624357-83F3-487E-BCD5-1434973E96CE}" type="sibTrans" cxnId="{5EF31A1F-15CE-48CD-AFAB-7F9BE03061EB}">
      <dgm:prSet/>
      <dgm:spPr/>
    </dgm:pt>
    <dgm:pt modelId="{E90ECFE4-F8DC-4CD1-992C-D8F320CCA0A7}">
      <dgm:prSet phldrT="[Text]" phldr="0"/>
      <dgm:spPr/>
      <dgm:t>
        <a:bodyPr/>
        <a:lstStyle/>
        <a:p>
          <a:r>
            <a:rPr lang="ro-RO" dirty="0">
              <a:latin typeface="Calibri Light" panose="020F0302020204030204"/>
            </a:rPr>
            <a:t>...</a:t>
          </a:r>
        </a:p>
      </dgm:t>
    </dgm:pt>
    <dgm:pt modelId="{D6E9705F-BA8E-42BF-895E-B3A13A07E256}" type="parTrans" cxnId="{06320F7C-17A9-4FE3-AEE3-F874AB2FA338}">
      <dgm:prSet/>
      <dgm:spPr/>
    </dgm:pt>
    <dgm:pt modelId="{235DC4B6-3B84-4401-B604-D2F7DA349317}" type="sibTrans" cxnId="{06320F7C-17A9-4FE3-AEE3-F874AB2FA338}">
      <dgm:prSet/>
      <dgm:spPr/>
    </dgm:pt>
    <dgm:pt modelId="{E3FC3FE2-C704-449E-81E9-E5583F10CFE0}">
      <dgm:prSet phldrT="[Text]" phldr="0"/>
      <dgm:spPr/>
      <dgm:t>
        <a:bodyPr/>
        <a:lstStyle/>
        <a:p>
          <a:r>
            <a:rPr lang="ro-RO" dirty="0">
              <a:latin typeface="Calibri Light" panose="020F0302020204030204"/>
            </a:rPr>
            <a:t>T5</a:t>
          </a:r>
        </a:p>
      </dgm:t>
    </dgm:pt>
    <dgm:pt modelId="{A6632727-FA05-4A23-B36F-A029B2B7D7A3}" type="parTrans" cxnId="{8F7F0FCA-207C-438D-84A1-2A0A9315EBE1}">
      <dgm:prSet/>
      <dgm:spPr/>
    </dgm:pt>
    <dgm:pt modelId="{58C8DE52-935D-4B02-A5E5-BD54E8B90670}" type="sibTrans" cxnId="{8F7F0FCA-207C-438D-84A1-2A0A9315EBE1}">
      <dgm:prSet/>
      <dgm:spPr/>
    </dgm:pt>
    <dgm:pt modelId="{1DE3B03D-D8A3-4865-9B62-273A1951618E}" type="pres">
      <dgm:prSet presAssocID="{8549C821-589C-4309-8ECF-9972C091F09E}" presName="Name0" presStyleCnt="0">
        <dgm:presLayoutVars>
          <dgm:dir/>
          <dgm:animLvl val="lvl"/>
          <dgm:resizeHandles val="exact"/>
        </dgm:presLayoutVars>
      </dgm:prSet>
      <dgm:spPr/>
    </dgm:pt>
    <dgm:pt modelId="{A05F5589-6B32-40D0-9303-CEF7B1543F8A}" type="pres">
      <dgm:prSet presAssocID="{3DADDF03-F6B8-412D-AF81-65AE374CB4E3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66315C70-66DC-487A-8E1D-7347D48E455C}" type="pres">
      <dgm:prSet presAssocID="{FD17A8B8-9FA7-4A89-B190-54EB54AA01A4}" presName="parTxOnlySpace" presStyleCnt="0"/>
      <dgm:spPr/>
    </dgm:pt>
    <dgm:pt modelId="{30C79C76-C35A-4EB0-80A1-873B39ECE707}" type="pres">
      <dgm:prSet presAssocID="{16DCA04D-1570-4B9E-8701-C3567A2E2AA7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78359317-9453-43B9-AE4B-CA5337F346E6}" type="pres">
      <dgm:prSet presAssocID="{5E9AB826-4FD5-4ADA-951D-DFFC95BAB172}" presName="parTxOnlySpace" presStyleCnt="0"/>
      <dgm:spPr/>
    </dgm:pt>
    <dgm:pt modelId="{2F6D6E73-E60A-4F0B-85FC-FF076E36A322}" type="pres">
      <dgm:prSet presAssocID="{49A1EBD5-A171-4512-A35C-F3A6258DA548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8E651FCE-37CD-42CA-A960-F4D78E970DAD}" type="pres">
      <dgm:prSet presAssocID="{37C09BF3-935A-4274-B03F-91B6695DC336}" presName="parTxOnlySpace" presStyleCnt="0"/>
      <dgm:spPr/>
    </dgm:pt>
    <dgm:pt modelId="{C265D0DA-7B26-4383-ACC4-A687F5689543}" type="pres">
      <dgm:prSet presAssocID="{E3FC3FE2-C704-449E-81E9-E5583F10CFE0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08DB8742-CFA7-4579-8520-7DC2B0CBEA49}" type="pres">
      <dgm:prSet presAssocID="{58C8DE52-935D-4B02-A5E5-BD54E8B90670}" presName="parTxOnlySpace" presStyleCnt="0"/>
      <dgm:spPr/>
    </dgm:pt>
    <dgm:pt modelId="{CECCDA58-693C-44C0-96EE-D7E792C6AD7B}" type="pres">
      <dgm:prSet presAssocID="{E90ECFE4-F8DC-4CD1-992C-D8F320CCA0A7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C19FBC99-BB88-4F46-B51B-16811DCD00ED}" type="pres">
      <dgm:prSet presAssocID="{235DC4B6-3B84-4401-B604-D2F7DA349317}" presName="parTxOnlySpace" presStyleCnt="0"/>
      <dgm:spPr/>
    </dgm:pt>
    <dgm:pt modelId="{A6877D56-7108-4D08-8EBA-5A925E404C9F}" type="pres">
      <dgm:prSet presAssocID="{42816836-2AD0-44FD-A9BE-3ACE64FD9980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71E3E1E9-C280-42AF-9A24-389F8F3A7BAE}" type="pres">
      <dgm:prSet presAssocID="{742A8676-2E88-47BC-A302-8D98B5D9DBFB}" presName="parTxOnlySpace" presStyleCnt="0"/>
      <dgm:spPr/>
    </dgm:pt>
    <dgm:pt modelId="{561DBFD3-689F-4523-B9C4-D1CB53898ADA}" type="pres">
      <dgm:prSet presAssocID="{EB103F2B-C2A8-4AE8-AA67-C3E412C80BB8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F51A7D79-0407-441F-B70A-E089A2FB2938}" type="pres">
      <dgm:prSet presAssocID="{33624357-83F3-487E-BCD5-1434973E96CE}" presName="parTxOnlySpace" presStyleCnt="0"/>
      <dgm:spPr/>
    </dgm:pt>
    <dgm:pt modelId="{1215ABC6-FB81-4048-94A4-8C35CDD7FBB3}" type="pres">
      <dgm:prSet presAssocID="{F2550FF7-3B60-49FB-AF3D-0AC590517555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BF4C1E11-CFA3-48B4-B026-40F2B126BFF9}" type="presOf" srcId="{EB103F2B-C2A8-4AE8-AA67-C3E412C80BB8}" destId="{561DBFD3-689F-4523-B9C4-D1CB53898ADA}" srcOrd="0" destOrd="0" presId="urn:microsoft.com/office/officeart/2005/8/layout/chevron1"/>
    <dgm:cxn modelId="{5EF31A1F-15CE-48CD-AFAB-7F9BE03061EB}" srcId="{8549C821-589C-4309-8ECF-9972C091F09E}" destId="{EB103F2B-C2A8-4AE8-AA67-C3E412C80BB8}" srcOrd="6" destOrd="0" parTransId="{9613ED95-4D00-4F8B-8AE9-A5045300FDD4}" sibTransId="{33624357-83F3-487E-BCD5-1434973E96CE}"/>
    <dgm:cxn modelId="{DA431B3E-558B-46D8-8ECC-3AB1D11D1565}" type="presOf" srcId="{E3FC3FE2-C704-449E-81E9-E5583F10CFE0}" destId="{C265D0DA-7B26-4383-ACC4-A687F5689543}" srcOrd="0" destOrd="0" presId="urn:microsoft.com/office/officeart/2005/8/layout/chevron1"/>
    <dgm:cxn modelId="{54021264-7947-4D5E-9AAB-05EFEF25581A}" srcId="{8549C821-589C-4309-8ECF-9972C091F09E}" destId="{49A1EBD5-A171-4512-A35C-F3A6258DA548}" srcOrd="2" destOrd="0" parTransId="{89A67E8F-4041-4BE2-ACF4-9C2C2D57D644}" sibTransId="{37C09BF3-935A-4274-B03F-91B6695DC336}"/>
    <dgm:cxn modelId="{B9C9E545-BECA-4FAC-B9A7-EBFDC1826DDD}" type="presOf" srcId="{F2550FF7-3B60-49FB-AF3D-0AC590517555}" destId="{1215ABC6-FB81-4048-94A4-8C35CDD7FBB3}" srcOrd="0" destOrd="0" presId="urn:microsoft.com/office/officeart/2005/8/layout/chevron1"/>
    <dgm:cxn modelId="{7C76046D-6113-4D6A-8005-2B31A4D08860}" type="presOf" srcId="{49A1EBD5-A171-4512-A35C-F3A6258DA548}" destId="{2F6D6E73-E60A-4F0B-85FC-FF076E36A322}" srcOrd="0" destOrd="0" presId="urn:microsoft.com/office/officeart/2005/8/layout/chevron1"/>
    <dgm:cxn modelId="{594C7451-D7FC-4074-8FB3-7C8F6BED685D}" type="presOf" srcId="{8549C821-589C-4309-8ECF-9972C091F09E}" destId="{1DE3B03D-D8A3-4865-9B62-273A1951618E}" srcOrd="0" destOrd="0" presId="urn:microsoft.com/office/officeart/2005/8/layout/chevron1"/>
    <dgm:cxn modelId="{32F84259-D5FB-409D-B6A7-F3DBFA952DB4}" type="presOf" srcId="{42816836-2AD0-44FD-A9BE-3ACE64FD9980}" destId="{A6877D56-7108-4D08-8EBA-5A925E404C9F}" srcOrd="0" destOrd="0" presId="urn:microsoft.com/office/officeart/2005/8/layout/chevron1"/>
    <dgm:cxn modelId="{FFBD8279-E34E-41A3-AA80-6039DDFEDFF5}" type="presOf" srcId="{16DCA04D-1570-4B9E-8701-C3567A2E2AA7}" destId="{30C79C76-C35A-4EB0-80A1-873B39ECE707}" srcOrd="0" destOrd="0" presId="urn:microsoft.com/office/officeart/2005/8/layout/chevron1"/>
    <dgm:cxn modelId="{06320F7C-17A9-4FE3-AEE3-F874AB2FA338}" srcId="{8549C821-589C-4309-8ECF-9972C091F09E}" destId="{E90ECFE4-F8DC-4CD1-992C-D8F320CCA0A7}" srcOrd="4" destOrd="0" parTransId="{D6E9705F-BA8E-42BF-895E-B3A13A07E256}" sibTransId="{235DC4B6-3B84-4401-B604-D2F7DA349317}"/>
    <dgm:cxn modelId="{18C4CA82-089D-42C0-B9C6-8EC09F1B467C}" type="presOf" srcId="{E90ECFE4-F8DC-4CD1-992C-D8F320CCA0A7}" destId="{CECCDA58-693C-44C0-96EE-D7E792C6AD7B}" srcOrd="0" destOrd="0" presId="urn:microsoft.com/office/officeart/2005/8/layout/chevron1"/>
    <dgm:cxn modelId="{0D325C90-15E4-4AA0-B9E6-90B8750932F2}" srcId="{8549C821-589C-4309-8ECF-9972C091F09E}" destId="{16DCA04D-1570-4B9E-8701-C3567A2E2AA7}" srcOrd="1" destOrd="0" parTransId="{51A273E1-A461-481F-B56A-934543DFBEFC}" sibTransId="{5E9AB826-4FD5-4ADA-951D-DFFC95BAB172}"/>
    <dgm:cxn modelId="{038A00A9-79F1-413A-9B8A-65A8AAFEBDBF}" srcId="{8549C821-589C-4309-8ECF-9972C091F09E}" destId="{F2550FF7-3B60-49FB-AF3D-0AC590517555}" srcOrd="7" destOrd="0" parTransId="{85A4DE17-6968-4081-A9B2-781D0102F8A2}" sibTransId="{4E293D14-4C4A-4A3A-8F6C-4474214F2B07}"/>
    <dgm:cxn modelId="{8F7F0FCA-207C-438D-84A1-2A0A9315EBE1}" srcId="{8549C821-589C-4309-8ECF-9972C091F09E}" destId="{E3FC3FE2-C704-449E-81E9-E5583F10CFE0}" srcOrd="3" destOrd="0" parTransId="{A6632727-FA05-4A23-B36F-A029B2B7D7A3}" sibTransId="{58C8DE52-935D-4B02-A5E5-BD54E8B90670}"/>
    <dgm:cxn modelId="{5C6296D0-00BF-4626-8E82-BE92E05447DF}" srcId="{8549C821-589C-4309-8ECF-9972C091F09E}" destId="{3DADDF03-F6B8-412D-AF81-65AE374CB4E3}" srcOrd="0" destOrd="0" parTransId="{C4221DE4-DE84-4BFD-95C0-E38CEA6EC50B}" sibTransId="{FD17A8B8-9FA7-4A89-B190-54EB54AA01A4}"/>
    <dgm:cxn modelId="{5F06C2D3-99B4-4BB9-B498-0B57FC8446FD}" type="presOf" srcId="{3DADDF03-F6B8-412D-AF81-65AE374CB4E3}" destId="{A05F5589-6B32-40D0-9303-CEF7B1543F8A}" srcOrd="0" destOrd="0" presId="urn:microsoft.com/office/officeart/2005/8/layout/chevron1"/>
    <dgm:cxn modelId="{01CDECF3-74A0-4939-AFCD-A79DDE9FB888}" srcId="{8549C821-589C-4309-8ECF-9972C091F09E}" destId="{42816836-2AD0-44FD-A9BE-3ACE64FD9980}" srcOrd="5" destOrd="0" parTransId="{634F5AB3-859A-474A-82EF-9A3914697FEF}" sibTransId="{742A8676-2E88-47BC-A302-8D98B5D9DBFB}"/>
    <dgm:cxn modelId="{576B3F1D-AF09-4306-A2C1-0AB29755CD66}" type="presParOf" srcId="{1DE3B03D-D8A3-4865-9B62-273A1951618E}" destId="{A05F5589-6B32-40D0-9303-CEF7B1543F8A}" srcOrd="0" destOrd="0" presId="urn:microsoft.com/office/officeart/2005/8/layout/chevron1"/>
    <dgm:cxn modelId="{24A5ADF8-E2ED-4857-9F92-0C8B0C59668A}" type="presParOf" srcId="{1DE3B03D-D8A3-4865-9B62-273A1951618E}" destId="{66315C70-66DC-487A-8E1D-7347D48E455C}" srcOrd="1" destOrd="0" presId="urn:microsoft.com/office/officeart/2005/8/layout/chevron1"/>
    <dgm:cxn modelId="{D8B5E8B0-8A8A-4A83-997E-32E02AB57EAC}" type="presParOf" srcId="{1DE3B03D-D8A3-4865-9B62-273A1951618E}" destId="{30C79C76-C35A-4EB0-80A1-873B39ECE707}" srcOrd="2" destOrd="0" presId="urn:microsoft.com/office/officeart/2005/8/layout/chevron1"/>
    <dgm:cxn modelId="{9DB987E9-2939-4A36-B129-07978EF457F7}" type="presParOf" srcId="{1DE3B03D-D8A3-4865-9B62-273A1951618E}" destId="{78359317-9453-43B9-AE4B-CA5337F346E6}" srcOrd="3" destOrd="0" presId="urn:microsoft.com/office/officeart/2005/8/layout/chevron1"/>
    <dgm:cxn modelId="{1428C6A9-C3B3-4A2D-A8F3-5D9440822C1A}" type="presParOf" srcId="{1DE3B03D-D8A3-4865-9B62-273A1951618E}" destId="{2F6D6E73-E60A-4F0B-85FC-FF076E36A322}" srcOrd="4" destOrd="0" presId="urn:microsoft.com/office/officeart/2005/8/layout/chevron1"/>
    <dgm:cxn modelId="{C1D24FCB-F6E9-4A46-9BC1-2C9171E688D4}" type="presParOf" srcId="{1DE3B03D-D8A3-4865-9B62-273A1951618E}" destId="{8E651FCE-37CD-42CA-A960-F4D78E970DAD}" srcOrd="5" destOrd="0" presId="urn:microsoft.com/office/officeart/2005/8/layout/chevron1"/>
    <dgm:cxn modelId="{C23D9D9C-5F4A-440E-A712-BD970F465D8F}" type="presParOf" srcId="{1DE3B03D-D8A3-4865-9B62-273A1951618E}" destId="{C265D0DA-7B26-4383-ACC4-A687F5689543}" srcOrd="6" destOrd="0" presId="urn:microsoft.com/office/officeart/2005/8/layout/chevron1"/>
    <dgm:cxn modelId="{24B0C49A-6B9D-444C-9061-F4BF123C16A8}" type="presParOf" srcId="{1DE3B03D-D8A3-4865-9B62-273A1951618E}" destId="{08DB8742-CFA7-4579-8520-7DC2B0CBEA49}" srcOrd="7" destOrd="0" presId="urn:microsoft.com/office/officeart/2005/8/layout/chevron1"/>
    <dgm:cxn modelId="{8709E39F-11FD-443A-9A5B-D2F94EC7B7DC}" type="presParOf" srcId="{1DE3B03D-D8A3-4865-9B62-273A1951618E}" destId="{CECCDA58-693C-44C0-96EE-D7E792C6AD7B}" srcOrd="8" destOrd="0" presId="urn:microsoft.com/office/officeart/2005/8/layout/chevron1"/>
    <dgm:cxn modelId="{BF13D2D8-A2C1-42DA-8644-6D7A83B3972D}" type="presParOf" srcId="{1DE3B03D-D8A3-4865-9B62-273A1951618E}" destId="{C19FBC99-BB88-4F46-B51B-16811DCD00ED}" srcOrd="9" destOrd="0" presId="urn:microsoft.com/office/officeart/2005/8/layout/chevron1"/>
    <dgm:cxn modelId="{CB2173E1-D38A-4DD0-8BBE-F5E8091A1351}" type="presParOf" srcId="{1DE3B03D-D8A3-4865-9B62-273A1951618E}" destId="{A6877D56-7108-4D08-8EBA-5A925E404C9F}" srcOrd="10" destOrd="0" presId="urn:microsoft.com/office/officeart/2005/8/layout/chevron1"/>
    <dgm:cxn modelId="{C6945DF4-2575-437E-B2E0-AFB1AFC1BADC}" type="presParOf" srcId="{1DE3B03D-D8A3-4865-9B62-273A1951618E}" destId="{71E3E1E9-C280-42AF-9A24-389F8F3A7BAE}" srcOrd="11" destOrd="0" presId="urn:microsoft.com/office/officeart/2005/8/layout/chevron1"/>
    <dgm:cxn modelId="{1F44419F-23F5-4636-922C-28136575A7B7}" type="presParOf" srcId="{1DE3B03D-D8A3-4865-9B62-273A1951618E}" destId="{561DBFD3-689F-4523-B9C4-D1CB53898ADA}" srcOrd="12" destOrd="0" presId="urn:microsoft.com/office/officeart/2005/8/layout/chevron1"/>
    <dgm:cxn modelId="{F79DA171-53A8-4B6F-B2CE-73F6DA859F75}" type="presParOf" srcId="{1DE3B03D-D8A3-4865-9B62-273A1951618E}" destId="{F51A7D79-0407-441F-B70A-E089A2FB2938}" srcOrd="13" destOrd="0" presId="urn:microsoft.com/office/officeart/2005/8/layout/chevron1"/>
    <dgm:cxn modelId="{9410EB4A-2660-4D5F-AC01-2EF080EB212A}" type="presParOf" srcId="{1DE3B03D-D8A3-4865-9B62-273A1951618E}" destId="{1215ABC6-FB81-4048-94A4-8C35CDD7FBB3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F5589-6B32-40D0-9303-CEF7B1543F8A}">
      <dsp:nvSpPr>
        <dsp:cNvPr id="0" name=""/>
        <dsp:cNvSpPr/>
      </dsp:nvSpPr>
      <dsp:spPr>
        <a:xfrm>
          <a:off x="852" y="2672574"/>
          <a:ext cx="1366242" cy="54649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Calibri Light" panose="020F0302020204030204"/>
            </a:rPr>
            <a:t>T1</a:t>
          </a:r>
          <a:endParaRPr lang="ro-RO" sz="3200" kern="1200" dirty="0"/>
        </a:p>
      </dsp:txBody>
      <dsp:txXfrm>
        <a:off x="274100" y="2672574"/>
        <a:ext cx="819746" cy="546496"/>
      </dsp:txXfrm>
    </dsp:sp>
    <dsp:sp modelId="{30C79C76-C35A-4EB0-80A1-873B39ECE707}">
      <dsp:nvSpPr>
        <dsp:cNvPr id="0" name=""/>
        <dsp:cNvSpPr/>
      </dsp:nvSpPr>
      <dsp:spPr>
        <a:xfrm>
          <a:off x="1230470" y="2672574"/>
          <a:ext cx="1366242" cy="54649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Calibri Light" panose="020F0302020204030204"/>
            </a:rPr>
            <a:t>T2</a:t>
          </a:r>
        </a:p>
      </dsp:txBody>
      <dsp:txXfrm>
        <a:off x="1503718" y="2672574"/>
        <a:ext cx="819746" cy="546496"/>
      </dsp:txXfrm>
    </dsp:sp>
    <dsp:sp modelId="{2F6D6E73-E60A-4F0B-85FC-FF076E36A322}">
      <dsp:nvSpPr>
        <dsp:cNvPr id="0" name=""/>
        <dsp:cNvSpPr/>
      </dsp:nvSpPr>
      <dsp:spPr>
        <a:xfrm>
          <a:off x="2460088" y="2672574"/>
          <a:ext cx="1366242" cy="54649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Calibri Light" panose="020F0302020204030204"/>
            </a:rPr>
            <a:t>...</a:t>
          </a:r>
          <a:endParaRPr lang="ro-RO" sz="3200" kern="1200" dirty="0"/>
        </a:p>
      </dsp:txBody>
      <dsp:txXfrm>
        <a:off x="2733336" y="2672574"/>
        <a:ext cx="819746" cy="546496"/>
      </dsp:txXfrm>
    </dsp:sp>
    <dsp:sp modelId="{C265D0DA-7B26-4383-ACC4-A687F5689543}">
      <dsp:nvSpPr>
        <dsp:cNvPr id="0" name=""/>
        <dsp:cNvSpPr/>
      </dsp:nvSpPr>
      <dsp:spPr>
        <a:xfrm>
          <a:off x="3689706" y="2672574"/>
          <a:ext cx="1366242" cy="54649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Calibri Light" panose="020F0302020204030204"/>
            </a:rPr>
            <a:t>T5</a:t>
          </a:r>
        </a:p>
      </dsp:txBody>
      <dsp:txXfrm>
        <a:off x="3962954" y="2672574"/>
        <a:ext cx="819746" cy="546496"/>
      </dsp:txXfrm>
    </dsp:sp>
    <dsp:sp modelId="{CECCDA58-693C-44C0-96EE-D7E792C6AD7B}">
      <dsp:nvSpPr>
        <dsp:cNvPr id="0" name=""/>
        <dsp:cNvSpPr/>
      </dsp:nvSpPr>
      <dsp:spPr>
        <a:xfrm>
          <a:off x="4919323" y="2672574"/>
          <a:ext cx="1366242" cy="54649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Calibri Light" panose="020F0302020204030204"/>
            </a:rPr>
            <a:t>...</a:t>
          </a:r>
        </a:p>
      </dsp:txBody>
      <dsp:txXfrm>
        <a:off x="5192571" y="2672574"/>
        <a:ext cx="819746" cy="546496"/>
      </dsp:txXfrm>
    </dsp:sp>
    <dsp:sp modelId="{A6877D56-7108-4D08-8EBA-5A925E404C9F}">
      <dsp:nvSpPr>
        <dsp:cNvPr id="0" name=""/>
        <dsp:cNvSpPr/>
      </dsp:nvSpPr>
      <dsp:spPr>
        <a:xfrm>
          <a:off x="6148941" y="2672574"/>
          <a:ext cx="1366242" cy="54649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Calibri Light" panose="020F0302020204030204"/>
            </a:rPr>
            <a:t>T13</a:t>
          </a:r>
          <a:endParaRPr lang="en-US" sz="3200" kern="1200" dirty="0"/>
        </a:p>
      </dsp:txBody>
      <dsp:txXfrm>
        <a:off x="6422189" y="2672574"/>
        <a:ext cx="819746" cy="546496"/>
      </dsp:txXfrm>
    </dsp:sp>
    <dsp:sp modelId="{561DBFD3-689F-4523-B9C4-D1CB53898ADA}">
      <dsp:nvSpPr>
        <dsp:cNvPr id="0" name=""/>
        <dsp:cNvSpPr/>
      </dsp:nvSpPr>
      <dsp:spPr>
        <a:xfrm>
          <a:off x="7378559" y="2672574"/>
          <a:ext cx="1366242" cy="54649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Calibri Light" panose="020F0302020204030204"/>
            </a:rPr>
            <a:t>T14</a:t>
          </a:r>
        </a:p>
      </dsp:txBody>
      <dsp:txXfrm>
        <a:off x="7651807" y="2672574"/>
        <a:ext cx="819746" cy="546496"/>
      </dsp:txXfrm>
    </dsp:sp>
    <dsp:sp modelId="{1215ABC6-FB81-4048-94A4-8C35CDD7FBB3}">
      <dsp:nvSpPr>
        <dsp:cNvPr id="0" name=""/>
        <dsp:cNvSpPr/>
      </dsp:nvSpPr>
      <dsp:spPr>
        <a:xfrm>
          <a:off x="8608177" y="2672574"/>
          <a:ext cx="1366242" cy="546496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200" kern="1200" dirty="0">
              <a:latin typeface="Calibri Light" panose="020F0302020204030204"/>
            </a:rPr>
            <a:t>T15</a:t>
          </a:r>
          <a:endParaRPr lang="ro-RO" sz="3200" kern="1200" dirty="0"/>
        </a:p>
      </dsp:txBody>
      <dsp:txXfrm>
        <a:off x="8881425" y="2672574"/>
        <a:ext cx="819746" cy="546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9CC51-304E-4251-A3BF-3A9AFFC0C2C5}" type="datetimeFigureOut">
              <a:rPr lang="ro-RO"/>
              <a:t>01.07.2019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C0EBB-24E8-4B8B-BB02-4C4562D71926}" type="slidenum">
              <a:rPr lang="ro-RO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58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looked at the most important events that involved voting for instance Brexit</a:t>
            </a:r>
          </a:p>
          <a:p>
            <a:r>
              <a:rPr lang="en-US" dirty="0" err="1"/>
              <a:t>brexit</a:t>
            </a:r>
            <a:r>
              <a:rPr lang="en-US" dirty="0"/>
              <a:t> won my small margin, maybe neutral played an important role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4387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trained 5 off-the shelf classifiers</a:t>
            </a:r>
          </a:p>
          <a:p>
            <a:endParaRPr lang="en-US" dirty="0"/>
          </a:p>
          <a:p>
            <a:r>
              <a:rPr lang="en-US" dirty="0"/>
              <a:t>Training: On each tuning we do 40 random initializations</a:t>
            </a:r>
          </a:p>
          <a:p>
            <a:r>
              <a:rPr lang="en-US" dirty="0"/>
              <a:t>Evaluation: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dataset is divided into 10 folds, a prediction model is developed based on 9 folds and then tested on the 10th fold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22990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managed to predict correctly the sudden alternation from the last 3</a:t>
            </a:r>
          </a:p>
          <a:p>
            <a:r>
              <a:rPr lang="en-US"/>
              <a:t>transitions. This allows us to anticipate the sizes of the new groups in</a:t>
            </a:r>
          </a:p>
          <a:p>
            <a:r>
              <a:rPr lang="en-US"/>
              <a:t>consequent periods, a useful result especially for polling agencies.</a:t>
            </a:r>
          </a:p>
          <a:p>
            <a:endParaRPr lang="en-US" dirty="0"/>
          </a:p>
          <a:p>
            <a:r>
              <a:rPr lang="en-US"/>
              <a:t>Neutral users transition ratios: in transition 1-2 more users changed to Against,</a:t>
            </a:r>
            <a:endParaRPr lang="ro-RO">
              <a:cs typeface="Calibri"/>
            </a:endParaRPr>
          </a:p>
          <a:p>
            <a:r>
              <a:rPr lang="en-US"/>
              <a:t>in the next 10 transitions users migrated more to Brexit. A sudden change appears in</a:t>
            </a:r>
            <a:endParaRPr lang="ro-RO"/>
          </a:p>
          <a:p>
            <a:r>
              <a:rPr lang="en-US"/>
              <a:t>transition 12 - 13.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/>
              <a:t>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5624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>
                <a:cs typeface="Calibri"/>
              </a:rPr>
              <a:t>0. </a:t>
            </a:r>
            <a:r>
              <a:rPr lang="ro-RO"/>
              <a:t>the results are intermediate and can be regarded as a proof of concept, as important improvements will be made in the remaining time of this internship</a:t>
            </a:r>
            <a:endParaRPr lang="ro-RO" dirty="0"/>
          </a:p>
          <a:p>
            <a:r>
              <a:rPr lang="ro-RO"/>
              <a:t>1. use propensity scores (from Twitter classifier) to sample a representative population of Reddit users to label manually by Figure-Eight workers;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2. </a:t>
            </a:r>
            <a:r>
              <a:rPr lang="ro-RO"/>
              <a:t>-- we know we have retweet information, therefore we can reconstruct cascades and apply same methodology;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73076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b="1" dirty="0"/>
              <a:t>Aim</a:t>
            </a:r>
            <a:r>
              <a:rPr lang="ro-RO" dirty="0"/>
              <a:t>:</a:t>
            </a:r>
            <a:r>
              <a:rPr lang="ro-RO" b="1" dirty="0"/>
              <a:t> </a:t>
            </a:r>
            <a:r>
              <a:rPr lang="ro-RO" dirty="0"/>
              <a:t>predict future political stance of users based on the interactions with other users and the structure of their conversations</a:t>
            </a:r>
            <a:endParaRPr lang="ro-RO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4517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1) Temporal evolution of discussed topics in online social networks around </a:t>
            </a:r>
            <a:r>
              <a:rPr lang="en-AU" b="1" dirty="0"/>
              <a:t>Brexit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35343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work places itself in the field of Social Behavior of online users, and in this domain, one important notion discussed by … is Information Diffusion, which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 spreading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can reach a user via the links of the social network as part of diffusions or through the influence of external sources.</a:t>
            </a:r>
          </a:p>
          <a:p>
            <a:pPr marL="228600" indent="-228600">
              <a:buAutoNum type="arabicPeriod"/>
            </a:pPr>
            <a:r>
              <a:rPr lang="en-US" dirty="0"/>
              <a:t>The origin of information propagation in social networks comes from social influence, which occurs when an individual’s thoughts, feelings or actions are affected by other people.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Detecting stances of users on the Brexit topic using twitter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 smtClean="0"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2452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Reddit dataset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ideal for longitudinal study, having structured content in subreddits and tree like threads.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example of a discussion thread, with multi-level comments, inside a subreddit.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90525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interest for the subject of Brexit has been growing considerably and has constantly echoed the political decisions.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Left: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Temporal distribution of the posts. The ascending trend is only perturbed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initial peak, on the 23 June 2016, when Brexit Referendum was held.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submitted messages and distribution of users in terms of roles. People tend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comment more on already commenced threads.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68929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posts were split temporally in 15 time-periods, following an Event Based Strategy, so that each timeframe will reflect a particular subject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13013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each period, each user’s messages were aggregated and using LDA, we determined the probability distribution of the 10 most present topics in their discourse.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 smtClean="0"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26552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Aim: predict users’ political stance (Against, Neutral, Brexit) changes in consecutive time-frames by </a:t>
            </a:r>
            <a:r>
              <a:rPr lang="en-US" dirty="0" err="1"/>
              <a:t>analysing</a:t>
            </a:r>
            <a:r>
              <a:rPr lang="en-US" dirty="0"/>
              <a:t> the interactions with other users and the structure of the conversations.</a:t>
            </a:r>
            <a:endParaRPr lang="ro-RO" dirty="0">
              <a:cs typeface="Calibri" panose="020F0502020204030204"/>
            </a:endParaRPr>
          </a:p>
          <a:p>
            <a:r>
              <a:rPr lang="en-US" dirty="0"/>
              <a:t>A classifier trained on Twitter is  used to label users’ discourse as pro, against or neutral to Brexit.</a:t>
            </a:r>
          </a:p>
          <a:p>
            <a:r>
              <a:rPr lang="en-US" dirty="0"/>
              <a:t>Current stance and features extracted from the structure of the diffusions are used to predict the stance at the next time-period.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C0EBB-24E8-4B8B-BB02-4C4562D71926}" type="slidenum">
              <a:rPr lang="ro-RO"/>
              <a:t>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9123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53707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 dirty="0"/>
              <a:t>Click to edit Master text styles</a:t>
            </a:r>
          </a:p>
          <a:p>
            <a:pPr lvl="1"/>
            <a:r>
              <a:rPr lang="ro-RO" dirty="0"/>
              <a:t>Second level</a:t>
            </a:r>
          </a:p>
          <a:p>
            <a:pPr lvl="2"/>
            <a:r>
              <a:rPr lang="ro-RO" dirty="0"/>
              <a:t>Third level</a:t>
            </a:r>
          </a:p>
          <a:p>
            <a:pPr lvl="3"/>
            <a:r>
              <a:rPr lang="ro-RO" dirty="0"/>
              <a:t>Fourth level</a:t>
            </a:r>
          </a:p>
          <a:p>
            <a:pPr lvl="4"/>
            <a:r>
              <a:rPr lang="ro-RO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7368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 dirty="0"/>
              <a:t>Click to edit Master text styles</a:t>
            </a:r>
          </a:p>
          <a:p>
            <a:pPr lvl="1"/>
            <a:r>
              <a:rPr lang="ro-RO" dirty="0"/>
              <a:t>Second level</a:t>
            </a:r>
          </a:p>
          <a:p>
            <a:pPr lvl="2"/>
            <a:r>
              <a:rPr lang="ro-RO" dirty="0"/>
              <a:t>Third level</a:t>
            </a:r>
          </a:p>
          <a:p>
            <a:pPr lvl="3"/>
            <a:r>
              <a:rPr lang="ro-RO" dirty="0"/>
              <a:t>Fourth level</a:t>
            </a:r>
          </a:p>
          <a:p>
            <a:pPr lvl="4"/>
            <a:r>
              <a:rPr lang="ro-RO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8443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 dirty="0"/>
              <a:t>Click to edit Master text styles</a:t>
            </a:r>
          </a:p>
          <a:p>
            <a:pPr lvl="1"/>
            <a:r>
              <a:rPr lang="ro-RO" dirty="0"/>
              <a:t>Second level</a:t>
            </a:r>
          </a:p>
          <a:p>
            <a:pPr lvl="2"/>
            <a:r>
              <a:rPr lang="ro-RO" dirty="0"/>
              <a:t>Third level</a:t>
            </a:r>
          </a:p>
          <a:p>
            <a:pPr lvl="3"/>
            <a:r>
              <a:rPr lang="ro-RO" dirty="0"/>
              <a:t>Fourth level</a:t>
            </a:r>
          </a:p>
          <a:p>
            <a:pPr lvl="4"/>
            <a:r>
              <a:rPr lang="ro-RO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77604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7869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 dirty="0"/>
              <a:t>Click to edit Master text styles</a:t>
            </a:r>
          </a:p>
          <a:p>
            <a:pPr lvl="1"/>
            <a:r>
              <a:rPr lang="ro-RO" dirty="0"/>
              <a:t>Second level</a:t>
            </a:r>
          </a:p>
          <a:p>
            <a:pPr lvl="2"/>
            <a:r>
              <a:rPr lang="ro-RO" dirty="0"/>
              <a:t>Third level</a:t>
            </a:r>
          </a:p>
          <a:p>
            <a:pPr lvl="3"/>
            <a:r>
              <a:rPr lang="ro-RO" dirty="0"/>
              <a:t>Fourth level</a:t>
            </a:r>
          </a:p>
          <a:p>
            <a:pPr lvl="4"/>
            <a:r>
              <a:rPr lang="ro-RO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 dirty="0"/>
              <a:t>Click to edit Master text styles</a:t>
            </a:r>
          </a:p>
          <a:p>
            <a:pPr lvl="1"/>
            <a:r>
              <a:rPr lang="ro-RO" dirty="0"/>
              <a:t>Second level</a:t>
            </a:r>
          </a:p>
          <a:p>
            <a:pPr lvl="2"/>
            <a:r>
              <a:rPr lang="ro-RO" dirty="0"/>
              <a:t>Third level</a:t>
            </a:r>
          </a:p>
          <a:p>
            <a:pPr lvl="3"/>
            <a:r>
              <a:rPr lang="ro-RO" dirty="0"/>
              <a:t>Fourth level</a:t>
            </a:r>
          </a:p>
          <a:p>
            <a:pPr lvl="4"/>
            <a:r>
              <a:rPr lang="ro-RO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23646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 dirty="0"/>
              <a:t>Click to edit Master text styles</a:t>
            </a:r>
          </a:p>
          <a:p>
            <a:pPr lvl="1"/>
            <a:r>
              <a:rPr lang="ro-RO" dirty="0"/>
              <a:t>Second level</a:t>
            </a:r>
          </a:p>
          <a:p>
            <a:pPr lvl="2"/>
            <a:r>
              <a:rPr lang="ro-RO" dirty="0"/>
              <a:t>Third level</a:t>
            </a:r>
          </a:p>
          <a:p>
            <a:pPr lvl="3"/>
            <a:r>
              <a:rPr lang="ro-RO" dirty="0"/>
              <a:t>Fourth level</a:t>
            </a:r>
          </a:p>
          <a:p>
            <a:pPr lvl="4"/>
            <a:r>
              <a:rPr lang="ro-RO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 dirty="0"/>
              <a:t>Click to edit Master text styles</a:t>
            </a:r>
          </a:p>
          <a:p>
            <a:pPr lvl="1"/>
            <a:r>
              <a:rPr lang="ro-RO" dirty="0"/>
              <a:t>Second level</a:t>
            </a:r>
          </a:p>
          <a:p>
            <a:pPr lvl="2"/>
            <a:r>
              <a:rPr lang="ro-RO" dirty="0"/>
              <a:t>Third level</a:t>
            </a:r>
          </a:p>
          <a:p>
            <a:pPr lvl="3"/>
            <a:r>
              <a:rPr lang="ro-RO" dirty="0"/>
              <a:t>Fourth level</a:t>
            </a:r>
          </a:p>
          <a:p>
            <a:pPr lvl="4"/>
            <a:r>
              <a:rPr lang="ro-RO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6338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8041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0235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 dirty="0"/>
              <a:t>Click to edit Master text styles</a:t>
            </a:r>
          </a:p>
          <a:p>
            <a:pPr lvl="1"/>
            <a:r>
              <a:rPr lang="ro-RO" dirty="0"/>
              <a:t>Second level</a:t>
            </a:r>
          </a:p>
          <a:p>
            <a:pPr lvl="2"/>
            <a:r>
              <a:rPr lang="ro-RO" dirty="0"/>
              <a:t>Third level</a:t>
            </a:r>
          </a:p>
          <a:p>
            <a:pPr lvl="3"/>
            <a:r>
              <a:rPr lang="ro-RO" dirty="0"/>
              <a:t>Fourth level</a:t>
            </a:r>
          </a:p>
          <a:p>
            <a:pPr lvl="4"/>
            <a:r>
              <a:rPr lang="ro-RO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6601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0869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 dirty="0"/>
              <a:t>Click to edit Master text styles</a:t>
            </a:r>
          </a:p>
          <a:p>
            <a:pPr lvl="1"/>
            <a:r>
              <a:rPr lang="ro-RO" dirty="0"/>
              <a:t>Second level</a:t>
            </a:r>
          </a:p>
          <a:p>
            <a:pPr lvl="2"/>
            <a:r>
              <a:rPr lang="ro-RO" dirty="0"/>
              <a:t>Third level</a:t>
            </a:r>
          </a:p>
          <a:p>
            <a:pPr lvl="3"/>
            <a:r>
              <a:rPr lang="ro-RO" dirty="0"/>
              <a:t>Fourth level</a:t>
            </a:r>
          </a:p>
          <a:p>
            <a:pPr lvl="4"/>
            <a:r>
              <a:rPr lang="ro-RO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02.07.2019</a:t>
            </a:r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C7AF6-F5DD-4AA3-9281-1BCA95A92161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2472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58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23.sv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58.svg"/><Relationship Id="rId7" Type="http://schemas.openxmlformats.org/officeDocument/2006/relationships/image" Target="../media/image25.svg"/><Relationship Id="rId12" Type="http://schemas.openxmlformats.org/officeDocument/2006/relationships/image" Target="../media/image4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3.svg"/><Relationship Id="rId3" Type="http://schemas.openxmlformats.org/officeDocument/2006/relationships/image" Target="../media/image58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58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9.svg"/><Relationship Id="rId5" Type="http://schemas.openxmlformats.org/officeDocument/2006/relationships/image" Target="../media/image35.svg"/><Relationship Id="rId10" Type="http://schemas.openxmlformats.org/officeDocument/2006/relationships/image" Target="../media/image28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6.jpeg"/><Relationship Id="rId10" Type="http://schemas.openxmlformats.org/officeDocument/2006/relationships/image" Target="../media/image19.jpeg"/><Relationship Id="rId4" Type="http://schemas.openxmlformats.org/officeDocument/2006/relationships/image" Target="../media/image15.jpeg"/><Relationship Id="rId9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21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svg"/><Relationship Id="rId3" Type="http://schemas.openxmlformats.org/officeDocument/2006/relationships/image" Target="../media/image44.jpe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768447" y="2465724"/>
            <a:ext cx="10655105" cy="1759296"/>
          </a:xfrm>
        </p:spPr>
        <p:txBody>
          <a:bodyPr>
            <a:normAutofit fontScale="90000"/>
          </a:bodyPr>
          <a:lstStyle/>
          <a:p>
            <a:pPr algn="ctr"/>
            <a:r>
              <a:rPr lang="en-AU" sz="7200" dirty="0">
                <a:latin typeface="Garamond"/>
                <a:cs typeface="Calibri Light"/>
              </a:rPr>
              <a:t>Political stance prediction based on the structure of diffusions</a:t>
            </a:r>
            <a:endParaRPr lang="ro-RO" dirty="0">
              <a:latin typeface="Garamon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19E9D-CD57-41C4-BF08-08D27C45AEF2}"/>
              </a:ext>
            </a:extLst>
          </p:cNvPr>
          <p:cNvSpPr txBox="1"/>
          <p:nvPr/>
        </p:nvSpPr>
        <p:spPr>
          <a:xfrm>
            <a:off x="7538605" y="4917525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CA" sz="2800" i="1" dirty="0">
                <a:latin typeface="Garamond"/>
                <a:cs typeface="Calibri Light"/>
              </a:rPr>
              <a:t>Author:</a:t>
            </a:r>
          </a:p>
          <a:p>
            <a:r>
              <a:rPr lang="en-CA" sz="2800" dirty="0">
                <a:latin typeface="Garamond"/>
                <a:cs typeface="Calibri"/>
              </a:rPr>
              <a:t>Andrei Mardale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BFEADA-3FE2-40A8-9527-36CFAC46F7FF}"/>
              </a:ext>
            </a:extLst>
          </p:cNvPr>
          <p:cNvSpPr txBox="1"/>
          <p:nvPr/>
        </p:nvSpPr>
        <p:spPr>
          <a:xfrm>
            <a:off x="1096241" y="4702082"/>
            <a:ext cx="333201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AU" sz="2800" i="1" dirty="0">
                <a:latin typeface="Garamond"/>
                <a:cs typeface="Calibri Light"/>
              </a:rPr>
              <a:t>Advisors</a:t>
            </a:r>
            <a:r>
              <a:rPr lang="ro-RO" sz="2800" i="1" dirty="0">
                <a:latin typeface="Garamond"/>
                <a:cs typeface="Calibri Light"/>
              </a:rPr>
              <a:t>:</a:t>
            </a:r>
          </a:p>
          <a:p>
            <a:r>
              <a:rPr lang="ro-RO" sz="2800" dirty="0">
                <a:latin typeface="Garamond"/>
                <a:cs typeface="Calibri"/>
              </a:rPr>
              <a:t>Christine Largeron</a:t>
            </a:r>
          </a:p>
          <a:p>
            <a:r>
              <a:rPr lang="ro-RO" sz="2800" dirty="0">
                <a:latin typeface="Garamond"/>
                <a:cs typeface="Calibri"/>
              </a:rPr>
              <a:t>Andrei-Marian Rizoiu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578EB8-002C-4CD3-B2C6-D29D31382C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583" y="148867"/>
            <a:ext cx="3588893" cy="13458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10821-2389-488C-AF71-9A4DCA4F2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605" y="424944"/>
            <a:ext cx="2202298" cy="793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E6D459-1142-4085-8AF3-A08D42ED0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684" y="289731"/>
            <a:ext cx="1601088" cy="1016293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1B2BCBF5-9C97-4C53-AE86-A66E10F677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0" y="289731"/>
            <a:ext cx="2501778" cy="11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9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FA7F-4409-455E-8CCB-B6B9AC55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86"/>
            <a:ext cx="10515600" cy="1325563"/>
          </a:xfrm>
        </p:spPr>
        <p:txBody>
          <a:bodyPr/>
          <a:lstStyle/>
          <a:p>
            <a:r>
              <a:rPr lang="en-AU" dirty="0">
                <a:latin typeface="Garamond"/>
                <a:cs typeface="Calibri Ligh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D82A-48A9-47CC-98D2-82E7C7262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9928" y="2095981"/>
            <a:ext cx="4406826" cy="4760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Dataset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B828F3D4-A054-44DF-A833-C55C6F6E6763}"/>
              </a:ext>
            </a:extLst>
          </p:cNvPr>
          <p:cNvSpPr/>
          <p:nvPr/>
        </p:nvSpPr>
        <p:spPr>
          <a:xfrm>
            <a:off x="1302039" y="1907212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208" name="Graphic 208" descr="Bază de date">
            <a:extLst>
              <a:ext uri="{FF2B5EF4-FFF2-40B4-BE49-F238E27FC236}">
                <a16:creationId xmlns:a16="http://schemas.microsoft.com/office/drawing/2014/main" id="{B089C681-4B6E-4E23-BBD0-99BD5DE4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726" y="1900232"/>
            <a:ext cx="821611" cy="821611"/>
          </a:xfrm>
          <a:prstGeom prst="rect">
            <a:avLst/>
          </a:prstGeom>
        </p:spPr>
      </p:pic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2578122E-731D-4891-A03A-E2E3FD39300A}"/>
              </a:ext>
            </a:extLst>
          </p:cNvPr>
          <p:cNvSpPr/>
          <p:nvPr/>
        </p:nvSpPr>
        <p:spPr>
          <a:xfrm>
            <a:off x="1302039" y="2871257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39479BCE-1083-44A4-9DED-159838C42117}"/>
              </a:ext>
            </a:extLst>
          </p:cNvPr>
          <p:cNvSpPr/>
          <p:nvPr/>
        </p:nvSpPr>
        <p:spPr>
          <a:xfrm>
            <a:off x="1302039" y="3864166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2D0F518E-4BAB-4442-BB32-AC0A6F61C859}"/>
              </a:ext>
            </a:extLst>
          </p:cNvPr>
          <p:cNvSpPr/>
          <p:nvPr/>
        </p:nvSpPr>
        <p:spPr>
          <a:xfrm>
            <a:off x="1302038" y="4868621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3709720-BF0C-4A3C-8803-B93E1F2B25F6}"/>
              </a:ext>
            </a:extLst>
          </p:cNvPr>
          <p:cNvSpPr/>
          <p:nvPr/>
        </p:nvSpPr>
        <p:spPr>
          <a:xfrm>
            <a:off x="1302038" y="5830024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24" name="Content Placeholder 2">
            <a:extLst>
              <a:ext uri="{FF2B5EF4-FFF2-40B4-BE49-F238E27FC236}">
                <a16:creationId xmlns:a16="http://schemas.microsoft.com/office/drawing/2014/main" id="{0FA3995E-F3CB-4FC8-A923-C579427A25FC}"/>
              </a:ext>
            </a:extLst>
          </p:cNvPr>
          <p:cNvSpPr txBox="1">
            <a:spLocks/>
          </p:cNvSpPr>
          <p:nvPr/>
        </p:nvSpPr>
        <p:spPr>
          <a:xfrm>
            <a:off x="2422237" y="4055245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Political Stance Predictor 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cs typeface="Calibri"/>
            </a:endParaRPr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1FC0E7C4-C6C6-4AAB-9B17-D7571DC1C66F}"/>
              </a:ext>
            </a:extLst>
          </p:cNvPr>
          <p:cNvSpPr txBox="1">
            <a:spLocks/>
          </p:cNvSpPr>
          <p:nvPr/>
        </p:nvSpPr>
        <p:spPr>
          <a:xfrm>
            <a:off x="2422237" y="5059699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Results </a:t>
            </a: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cs typeface="Arial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28" name="Content Placeholder 2">
            <a:extLst>
              <a:ext uri="{FF2B5EF4-FFF2-40B4-BE49-F238E27FC236}">
                <a16:creationId xmlns:a16="http://schemas.microsoft.com/office/drawing/2014/main" id="{26829CA1-9105-455B-B884-FE20C30CE8D4}"/>
              </a:ext>
            </a:extLst>
          </p:cNvPr>
          <p:cNvSpPr txBox="1">
            <a:spLocks/>
          </p:cNvSpPr>
          <p:nvPr/>
        </p:nvSpPr>
        <p:spPr>
          <a:xfrm>
            <a:off x="2422237" y="6021102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Conclusion and future work </a:t>
            </a: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30" name="Content Placeholder 2">
            <a:extLst>
              <a:ext uri="{FF2B5EF4-FFF2-40B4-BE49-F238E27FC236}">
                <a16:creationId xmlns:a16="http://schemas.microsoft.com/office/drawing/2014/main" id="{6FB4B446-3F3D-44BA-8CE2-7D3071887E2C}"/>
              </a:ext>
            </a:extLst>
          </p:cNvPr>
          <p:cNvSpPr txBox="1">
            <a:spLocks/>
          </p:cNvSpPr>
          <p:nvPr/>
        </p:nvSpPr>
        <p:spPr>
          <a:xfrm>
            <a:off x="2422237" y="3068108"/>
            <a:ext cx="5376784" cy="4708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AU" dirty="0">
                <a:latin typeface="Garamond"/>
                <a:ea typeface="+mn-lt"/>
                <a:cs typeface="+mn-lt"/>
              </a:rPr>
              <a:t>Longitudinal analysis of topic evolution </a:t>
            </a:r>
            <a:endParaRPr lang="en-AU" dirty="0"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AU" dirty="0">
              <a:latin typeface="Garamond"/>
              <a:ea typeface="+mn-lt"/>
              <a:cs typeface="+mn-lt"/>
            </a:endParaRPr>
          </a:p>
        </p:txBody>
      </p:sp>
      <p:pic>
        <p:nvPicPr>
          <p:cNvPr id="231" name="Graphic 231" descr="Statistici">
            <a:extLst>
              <a:ext uri="{FF2B5EF4-FFF2-40B4-BE49-F238E27FC236}">
                <a16:creationId xmlns:a16="http://schemas.microsoft.com/office/drawing/2014/main" id="{9EC62E43-5A37-45F6-BE80-935F3EB50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3482" y="2872701"/>
            <a:ext cx="818091" cy="818091"/>
          </a:xfrm>
          <a:prstGeom prst="rect">
            <a:avLst/>
          </a:prstGeom>
        </p:spPr>
      </p:pic>
      <p:pic>
        <p:nvPicPr>
          <p:cNvPr id="4" name="Graphic 4" descr="Conferențiar">
            <a:extLst>
              <a:ext uri="{FF2B5EF4-FFF2-40B4-BE49-F238E27FC236}">
                <a16:creationId xmlns:a16="http://schemas.microsoft.com/office/drawing/2014/main" id="{E1B9636B-F0C9-4CB0-9640-C372A40D3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3482" y="3859837"/>
            <a:ext cx="821611" cy="821611"/>
          </a:xfrm>
          <a:prstGeom prst="rect">
            <a:avLst/>
          </a:prstGeom>
        </p:spPr>
      </p:pic>
      <p:pic>
        <p:nvPicPr>
          <p:cNvPr id="6" name="Graphic 6" descr="Listă de verificare">
            <a:extLst>
              <a:ext uri="{FF2B5EF4-FFF2-40B4-BE49-F238E27FC236}">
                <a16:creationId xmlns:a16="http://schemas.microsoft.com/office/drawing/2014/main" id="{884BD865-38CA-4300-B549-7E1C98C680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3482" y="4864292"/>
            <a:ext cx="821611" cy="821611"/>
          </a:xfrm>
          <a:prstGeom prst="rect">
            <a:avLst/>
          </a:prstGeom>
        </p:spPr>
      </p:pic>
      <p:pic>
        <p:nvPicPr>
          <p:cNvPr id="8" name="Graphic 8" descr="Partajare">
            <a:extLst>
              <a:ext uri="{FF2B5EF4-FFF2-40B4-BE49-F238E27FC236}">
                <a16:creationId xmlns:a16="http://schemas.microsoft.com/office/drawing/2014/main" id="{C7F42C5F-BE0C-4CD2-9579-B78A023E9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3482" y="5825695"/>
            <a:ext cx="821611" cy="8216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C43CD41-0A67-40DC-AF58-C10AE72DAEE4}"/>
              </a:ext>
            </a:extLst>
          </p:cNvPr>
          <p:cNvSpPr txBox="1">
            <a:spLocks/>
          </p:cNvSpPr>
          <p:nvPr/>
        </p:nvSpPr>
        <p:spPr>
          <a:xfrm>
            <a:off x="2419928" y="1136841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State of the Art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93CDB96-6692-4602-8D95-3729EAA076B8}"/>
              </a:ext>
            </a:extLst>
          </p:cNvPr>
          <p:cNvSpPr/>
          <p:nvPr/>
        </p:nvSpPr>
        <p:spPr>
          <a:xfrm>
            <a:off x="1302037" y="961223"/>
            <a:ext cx="819536" cy="819536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10" name="Graphic 9" descr="Books">
            <a:extLst>
              <a:ext uri="{FF2B5EF4-FFF2-40B4-BE49-F238E27FC236}">
                <a16:creationId xmlns:a16="http://schemas.microsoft.com/office/drawing/2014/main" id="{8DC4C402-126B-4E25-A8E5-2C58D085C5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8548" y="977734"/>
            <a:ext cx="786513" cy="78651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0E13E-E473-4B05-A33C-739A63F3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3277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E9B9-AFAC-4155-8E23-E515D5B2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Garamond"/>
                <a:cs typeface="Calibri Light"/>
              </a:rPr>
              <a:t>Event-Based messages split in 15 time-periods</a:t>
            </a:r>
          </a:p>
        </p:txBody>
      </p:sp>
      <p:graphicFrame>
        <p:nvGraphicFramePr>
          <p:cNvPr id="446" name="Diagram 446">
            <a:extLst>
              <a:ext uri="{FF2B5EF4-FFF2-40B4-BE49-F238E27FC236}">
                <a16:creationId xmlns:a16="http://schemas.microsoft.com/office/drawing/2014/main" id="{DF24A0BA-2505-4002-8AC4-B189EAF71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79565"/>
              </p:ext>
            </p:extLst>
          </p:nvPr>
        </p:nvGraphicFramePr>
        <p:xfrm>
          <a:off x="932151" y="-472211"/>
          <a:ext cx="9975272" cy="5891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C604659F-8B09-41EC-AA04-9B6DAE6DDEA0}"/>
              </a:ext>
            </a:extLst>
          </p:cNvPr>
          <p:cNvSpPr/>
          <p:nvPr/>
        </p:nvSpPr>
        <p:spPr>
          <a:xfrm>
            <a:off x="459366" y="5179003"/>
            <a:ext cx="3323935" cy="753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1200" b="1">
                <a:cs typeface="Calibri"/>
              </a:rPr>
              <a:t>23.06.2016</a:t>
            </a:r>
            <a:r>
              <a:rPr lang="en-AU" sz="1200">
                <a:cs typeface="Calibri"/>
              </a:rPr>
              <a:t> - </a:t>
            </a:r>
            <a:r>
              <a:rPr lang="en-AU" sz="1200" i="1">
                <a:cs typeface="Calibri"/>
              </a:rPr>
              <a:t>The UK holds a referendum on whether to leave the EU.:51.9% of votes leave</a:t>
            </a:r>
          </a:p>
          <a:p>
            <a:r>
              <a:rPr lang="en-AU" sz="1200" b="1">
                <a:cs typeface="Calibri"/>
              </a:rPr>
              <a:t>24.06.2016 </a:t>
            </a:r>
            <a:r>
              <a:rPr lang="en-AU" sz="1200">
                <a:cs typeface="Calibri"/>
              </a:rPr>
              <a:t>- </a:t>
            </a:r>
            <a:r>
              <a:rPr lang="en-AU" sz="1200" i="1">
                <a:cs typeface="Calibri"/>
              </a:rPr>
              <a:t>David Cameron resigns as Prime Minister</a:t>
            </a:r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6C59A0F8-D3BE-406F-A594-C50F77A38FF1}"/>
              </a:ext>
            </a:extLst>
          </p:cNvPr>
          <p:cNvCxnSpPr/>
          <p:nvPr/>
        </p:nvCxnSpPr>
        <p:spPr>
          <a:xfrm flipH="1">
            <a:off x="1436687" y="2782599"/>
            <a:ext cx="23380" cy="239394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ctangle: Rounded Corners 1069">
            <a:extLst>
              <a:ext uri="{FF2B5EF4-FFF2-40B4-BE49-F238E27FC236}">
                <a16:creationId xmlns:a16="http://schemas.microsoft.com/office/drawing/2014/main" id="{35B61F26-792E-49E9-B56C-223BBFA1DCA7}"/>
              </a:ext>
            </a:extLst>
          </p:cNvPr>
          <p:cNvSpPr/>
          <p:nvPr/>
        </p:nvSpPr>
        <p:spPr>
          <a:xfrm>
            <a:off x="1702378" y="3635953"/>
            <a:ext cx="2361910" cy="5628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029" sz="1200" b="1">
                <a:cs typeface="Calibri"/>
              </a:rPr>
              <a:t>13.07.2016</a:t>
            </a:r>
            <a:r>
              <a:rPr lang="en-029" sz="1200">
                <a:cs typeface="Calibri"/>
              </a:rPr>
              <a:t> - </a:t>
            </a:r>
            <a:r>
              <a:rPr lang="en-029" sz="1200" i="1">
                <a:cs typeface="Calibri"/>
              </a:rPr>
              <a:t>Theresa May accepts the invitation to form a govern</a:t>
            </a:r>
          </a:p>
        </p:txBody>
      </p:sp>
      <p:sp>
        <p:nvSpPr>
          <p:cNvPr id="1147" name="Rectangle: Rounded Corners 1146">
            <a:extLst>
              <a:ext uri="{FF2B5EF4-FFF2-40B4-BE49-F238E27FC236}">
                <a16:creationId xmlns:a16="http://schemas.microsoft.com/office/drawing/2014/main" id="{55731D49-7A19-471A-8819-47F59F3D1692}"/>
              </a:ext>
            </a:extLst>
          </p:cNvPr>
          <p:cNvSpPr/>
          <p:nvPr/>
        </p:nvSpPr>
        <p:spPr>
          <a:xfrm>
            <a:off x="4164591" y="5140903"/>
            <a:ext cx="2819110" cy="54855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1200" b="1">
                <a:ea typeface="+mn-lt"/>
                <a:cs typeface="+mn-lt"/>
              </a:rPr>
              <a:t>29.03.2017 </a:t>
            </a:r>
            <a:r>
              <a:rPr lang="en-AU" sz="1200">
                <a:ea typeface="+mn-lt"/>
                <a:cs typeface="+mn-lt"/>
              </a:rPr>
              <a:t>-</a:t>
            </a:r>
            <a:r>
              <a:rPr lang="en-AU" sz="1200" b="1" dirty="0">
                <a:ea typeface="+mn-lt"/>
                <a:cs typeface="+mn-lt"/>
              </a:rPr>
              <a:t> </a:t>
            </a:r>
            <a:r>
              <a:rPr lang="en-AU" sz="1200" i="1">
                <a:ea typeface="+mn-lt"/>
                <a:cs typeface="+mn-lt"/>
              </a:rPr>
              <a:t>UK invokes Article 50, with a due leave date on 29 March 2019</a:t>
            </a:r>
            <a:endParaRPr lang="en-AU">
              <a:cs typeface="Calibri"/>
            </a:endParaRPr>
          </a:p>
        </p:txBody>
      </p:sp>
      <p:sp>
        <p:nvSpPr>
          <p:cNvPr id="1170" name="Rectangle: Rounded Corners 1169">
            <a:extLst>
              <a:ext uri="{FF2B5EF4-FFF2-40B4-BE49-F238E27FC236}">
                <a16:creationId xmlns:a16="http://schemas.microsoft.com/office/drawing/2014/main" id="{0352AADF-E29E-468B-808E-8B97B0D47D50}"/>
              </a:ext>
            </a:extLst>
          </p:cNvPr>
          <p:cNvSpPr/>
          <p:nvPr/>
        </p:nvSpPr>
        <p:spPr>
          <a:xfrm>
            <a:off x="6093403" y="3459741"/>
            <a:ext cx="2047585" cy="4771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sz="1200" b="1">
                <a:ea typeface="+mn-lt"/>
                <a:cs typeface="+mn-lt"/>
              </a:rPr>
              <a:t>20.03.2019 </a:t>
            </a:r>
            <a:r>
              <a:rPr lang="en-CA" sz="1200">
                <a:ea typeface="+mn-lt"/>
                <a:cs typeface="+mn-lt"/>
              </a:rPr>
              <a:t>-</a:t>
            </a:r>
            <a:r>
              <a:rPr lang="en-CA" sz="1200" b="1" dirty="0">
                <a:ea typeface="+mn-lt"/>
                <a:cs typeface="+mn-lt"/>
              </a:rPr>
              <a:t> </a:t>
            </a:r>
            <a:r>
              <a:rPr lang="en-CA" sz="1200" i="1">
                <a:ea typeface="+mn-lt"/>
                <a:cs typeface="+mn-lt"/>
              </a:rPr>
              <a:t>May obtains an extending of Article 50</a:t>
            </a:r>
            <a:endParaRPr lang="en-CA" sz="1200" i="1">
              <a:cs typeface="Calibri"/>
            </a:endParaRPr>
          </a:p>
        </p:txBody>
      </p:sp>
      <p:sp>
        <p:nvSpPr>
          <p:cNvPr id="1172" name="Rectangle: Rounded Corners 1171">
            <a:extLst>
              <a:ext uri="{FF2B5EF4-FFF2-40B4-BE49-F238E27FC236}">
                <a16:creationId xmlns:a16="http://schemas.microsoft.com/office/drawing/2014/main" id="{6784B727-8A86-407D-B0CC-CFD87AF1EF5C}"/>
              </a:ext>
            </a:extLst>
          </p:cNvPr>
          <p:cNvSpPr/>
          <p:nvPr/>
        </p:nvSpPr>
        <p:spPr>
          <a:xfrm>
            <a:off x="8060316" y="4788477"/>
            <a:ext cx="1809460" cy="4866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ea typeface="+mn-lt"/>
                <a:cs typeface="+mn-lt"/>
              </a:rPr>
              <a:t>29.03.2019 </a:t>
            </a:r>
            <a:r>
              <a:rPr lang="en-US" sz="1200" dirty="0">
                <a:ea typeface="+mn-lt"/>
                <a:cs typeface="+mn-lt"/>
              </a:rPr>
              <a:t>-</a:t>
            </a:r>
            <a:r>
              <a:rPr lang="en-US" sz="1200" b="1" dirty="0">
                <a:ea typeface="+mn-lt"/>
                <a:cs typeface="+mn-lt"/>
              </a:rPr>
              <a:t> </a:t>
            </a:r>
            <a:r>
              <a:rPr lang="en-US" sz="1200" i="1" dirty="0">
                <a:ea typeface="+mn-lt"/>
                <a:cs typeface="+mn-lt"/>
              </a:rPr>
              <a:t>The original planned date for Brexit</a:t>
            </a:r>
            <a:endParaRPr lang="ro-RO" i="1" dirty="0"/>
          </a:p>
        </p:txBody>
      </p:sp>
      <p:sp>
        <p:nvSpPr>
          <p:cNvPr id="1174" name="Rectangle: Rounded Corners 1173">
            <a:extLst>
              <a:ext uri="{FF2B5EF4-FFF2-40B4-BE49-F238E27FC236}">
                <a16:creationId xmlns:a16="http://schemas.microsoft.com/office/drawing/2014/main" id="{7719BD16-27F8-4D48-AF66-665B58132D97}"/>
              </a:ext>
            </a:extLst>
          </p:cNvPr>
          <p:cNvSpPr/>
          <p:nvPr/>
        </p:nvSpPr>
        <p:spPr>
          <a:xfrm>
            <a:off x="9546216" y="3478790"/>
            <a:ext cx="1971385" cy="5628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>
                <a:ea typeface="+mn-lt"/>
                <a:cs typeface="+mn-lt"/>
              </a:rPr>
              <a:t>5.05.2019 </a:t>
            </a:r>
            <a:r>
              <a:rPr lang="en-US" sz="1200" dirty="0">
                <a:ea typeface="+mn-lt"/>
                <a:cs typeface="+mn-lt"/>
              </a:rPr>
              <a:t>-</a:t>
            </a:r>
            <a:r>
              <a:rPr lang="en-US" sz="1200" b="1" dirty="0">
                <a:ea typeface="+mn-lt"/>
                <a:cs typeface="+mn-lt"/>
              </a:rPr>
              <a:t> </a:t>
            </a:r>
            <a:r>
              <a:rPr lang="en-US" sz="1200" i="1" dirty="0">
                <a:ea typeface="+mn-lt"/>
                <a:cs typeface="+mn-lt"/>
              </a:rPr>
              <a:t>May requests a 2nd extending of Article 50</a:t>
            </a:r>
            <a:r>
              <a:rPr lang="en-US" sz="1200" dirty="0">
                <a:ea typeface="+mn-lt"/>
                <a:cs typeface="+mn-lt"/>
              </a:rPr>
              <a:t> </a:t>
            </a:r>
            <a:endParaRPr lang="ro-RO" sz="1200" dirty="0">
              <a:ea typeface="+mn-lt"/>
              <a:cs typeface="+mn-lt"/>
            </a:endParaRPr>
          </a:p>
        </p:txBody>
      </p:sp>
      <p:cxnSp>
        <p:nvCxnSpPr>
          <p:cNvPr id="1175" name="Straight Arrow Connector 1174">
            <a:extLst>
              <a:ext uri="{FF2B5EF4-FFF2-40B4-BE49-F238E27FC236}">
                <a16:creationId xmlns:a16="http://schemas.microsoft.com/office/drawing/2014/main" id="{315A6358-DA8D-446E-8364-614D756523E1}"/>
              </a:ext>
            </a:extLst>
          </p:cNvPr>
          <p:cNvCxnSpPr>
            <a:cxnSpLocks/>
          </p:cNvCxnSpPr>
          <p:nvPr/>
        </p:nvCxnSpPr>
        <p:spPr>
          <a:xfrm>
            <a:off x="2755466" y="2715923"/>
            <a:ext cx="5195" cy="90804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6" name="Straight Arrow Connector 1175">
            <a:extLst>
              <a:ext uri="{FF2B5EF4-FFF2-40B4-BE49-F238E27FC236}">
                <a16:creationId xmlns:a16="http://schemas.microsoft.com/office/drawing/2014/main" id="{6D37A13A-0B73-4D86-8D92-5AC444DBC97B}"/>
              </a:ext>
            </a:extLst>
          </p:cNvPr>
          <p:cNvCxnSpPr>
            <a:cxnSpLocks/>
          </p:cNvCxnSpPr>
          <p:nvPr/>
        </p:nvCxnSpPr>
        <p:spPr>
          <a:xfrm flipH="1">
            <a:off x="5241923" y="2777835"/>
            <a:ext cx="32905" cy="236061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2" name="Straight Arrow Connector 1221">
            <a:extLst>
              <a:ext uri="{FF2B5EF4-FFF2-40B4-BE49-F238E27FC236}">
                <a16:creationId xmlns:a16="http://schemas.microsoft.com/office/drawing/2014/main" id="{AAED470B-3B71-437C-8E5E-EC8C67F671D5}"/>
              </a:ext>
            </a:extLst>
          </p:cNvPr>
          <p:cNvCxnSpPr>
            <a:cxnSpLocks/>
          </p:cNvCxnSpPr>
          <p:nvPr/>
        </p:nvCxnSpPr>
        <p:spPr>
          <a:xfrm>
            <a:off x="7551303" y="2777836"/>
            <a:ext cx="5195" cy="67944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" name="Straight Arrow Connector 1231">
            <a:extLst>
              <a:ext uri="{FF2B5EF4-FFF2-40B4-BE49-F238E27FC236}">
                <a16:creationId xmlns:a16="http://schemas.microsoft.com/office/drawing/2014/main" id="{6E497698-6D79-49A4-9B81-0F70C135116B}"/>
              </a:ext>
            </a:extLst>
          </p:cNvPr>
          <p:cNvCxnSpPr>
            <a:cxnSpLocks/>
          </p:cNvCxnSpPr>
          <p:nvPr/>
        </p:nvCxnSpPr>
        <p:spPr>
          <a:xfrm>
            <a:off x="8946716" y="2787362"/>
            <a:ext cx="433" cy="19510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Straight Arrow Connector 1232">
            <a:extLst>
              <a:ext uri="{FF2B5EF4-FFF2-40B4-BE49-F238E27FC236}">
                <a16:creationId xmlns:a16="http://schemas.microsoft.com/office/drawing/2014/main" id="{CB400FA3-AA41-437E-8D4A-0A255D2082E3}"/>
              </a:ext>
            </a:extLst>
          </p:cNvPr>
          <p:cNvCxnSpPr>
            <a:cxnSpLocks/>
          </p:cNvCxnSpPr>
          <p:nvPr/>
        </p:nvCxnSpPr>
        <p:spPr>
          <a:xfrm>
            <a:off x="10499291" y="2815936"/>
            <a:ext cx="9958" cy="60801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F5919-91DD-4763-BE35-389F005C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3B2AF-A233-475A-A09E-BF115C88E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523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2A51-2E15-4258-9B01-9933FE28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Garamond"/>
                <a:ea typeface="+mj-lt"/>
                <a:cs typeface="+mj-lt"/>
              </a:rPr>
              <a:t>Longitudinal analysis of topic evolution</a:t>
            </a:r>
            <a:endParaRPr lang="en-AU" dirty="0">
              <a:latin typeface="Garamond"/>
            </a:endParaRPr>
          </a:p>
        </p:txBody>
      </p:sp>
      <p:sp>
        <p:nvSpPr>
          <p:cNvPr id="1078" name="Rectangle: Rounded Corners 1077">
            <a:extLst>
              <a:ext uri="{FF2B5EF4-FFF2-40B4-BE49-F238E27FC236}">
                <a16:creationId xmlns:a16="http://schemas.microsoft.com/office/drawing/2014/main" id="{B9EB7E82-78DF-4150-BE51-84FA5C8D87D4}"/>
              </a:ext>
            </a:extLst>
          </p:cNvPr>
          <p:cNvSpPr/>
          <p:nvPr/>
        </p:nvSpPr>
        <p:spPr>
          <a:xfrm>
            <a:off x="1138237" y="3529013"/>
            <a:ext cx="1957387" cy="9239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>
                <a:cs typeface="Calibri"/>
              </a:rPr>
              <a:t>Messages</a:t>
            </a:r>
          </a:p>
          <a:p>
            <a:pPr algn="ctr"/>
            <a:r>
              <a:rPr lang="ro-RO">
                <a:cs typeface="Calibri"/>
              </a:rPr>
              <a:t>Aggregation</a:t>
            </a:r>
            <a:endParaRPr lang="ro-RO" dirty="0">
              <a:cs typeface="Calibri"/>
            </a:endParaRPr>
          </a:p>
        </p:txBody>
      </p:sp>
      <p:sp>
        <p:nvSpPr>
          <p:cNvPr id="1079" name="Rectangle: Rounded Corners 1078">
            <a:extLst>
              <a:ext uri="{FF2B5EF4-FFF2-40B4-BE49-F238E27FC236}">
                <a16:creationId xmlns:a16="http://schemas.microsoft.com/office/drawing/2014/main" id="{B0724146-E127-42E0-BD91-6B9D6B375D0B}"/>
              </a:ext>
            </a:extLst>
          </p:cNvPr>
          <p:cNvSpPr/>
          <p:nvPr/>
        </p:nvSpPr>
        <p:spPr>
          <a:xfrm>
            <a:off x="3638550" y="3529013"/>
            <a:ext cx="1957387" cy="9239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b="1" dirty="0">
                <a:cs typeface="Calibri"/>
              </a:rPr>
              <a:t>LDA</a:t>
            </a:r>
            <a:endParaRPr lang="en-US" b="1" dirty="0">
              <a:cs typeface="Calibri"/>
            </a:endParaRP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[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Blei,Ng&amp;Jordan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, 2003]</a:t>
            </a:r>
          </a:p>
        </p:txBody>
      </p:sp>
      <p:sp>
        <p:nvSpPr>
          <p:cNvPr id="1080" name="Rectangle: Rounded Corners 1079">
            <a:extLst>
              <a:ext uri="{FF2B5EF4-FFF2-40B4-BE49-F238E27FC236}">
                <a16:creationId xmlns:a16="http://schemas.microsoft.com/office/drawing/2014/main" id="{32B65F57-2C80-433D-8969-6C8A5DE7E188}"/>
              </a:ext>
            </a:extLst>
          </p:cNvPr>
          <p:cNvSpPr/>
          <p:nvPr/>
        </p:nvSpPr>
        <p:spPr>
          <a:xfrm>
            <a:off x="6167437" y="3529013"/>
            <a:ext cx="2081212" cy="9239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>
                <a:cs typeface="Calibri"/>
              </a:rPr>
              <a:t>Topics distribution per users </a:t>
            </a:r>
            <a:r>
              <a:rPr lang="ro-RO" dirty="0">
                <a:cs typeface="Calibri"/>
              </a:rPr>
              <a:t>discourse</a:t>
            </a:r>
          </a:p>
        </p:txBody>
      </p:sp>
      <p:sp>
        <p:nvSpPr>
          <p:cNvPr id="1081" name="Rectangle: Rounded Corners 1080">
            <a:extLst>
              <a:ext uri="{FF2B5EF4-FFF2-40B4-BE49-F238E27FC236}">
                <a16:creationId xmlns:a16="http://schemas.microsoft.com/office/drawing/2014/main" id="{0DB45116-D610-4D82-8978-6C5BA80E303D}"/>
              </a:ext>
            </a:extLst>
          </p:cNvPr>
          <p:cNvSpPr/>
          <p:nvPr/>
        </p:nvSpPr>
        <p:spPr>
          <a:xfrm>
            <a:off x="9091612" y="3529013"/>
            <a:ext cx="2174615" cy="9239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b="1" dirty="0">
                <a:cs typeface="Calibri"/>
              </a:rPr>
              <a:t>K-Medoids</a:t>
            </a:r>
            <a:endParaRPr lang="en-US" b="1" dirty="0">
              <a:cs typeface="Calibri"/>
            </a:endParaRP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[Reynolds, Richards, de la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Iglesia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 &amp;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Rayward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, 2006]</a:t>
            </a:r>
          </a:p>
        </p:txBody>
      </p:sp>
      <p:sp>
        <p:nvSpPr>
          <p:cNvPr id="1082" name="Rectangle: Rounded Corners 1081">
            <a:extLst>
              <a:ext uri="{FF2B5EF4-FFF2-40B4-BE49-F238E27FC236}">
                <a16:creationId xmlns:a16="http://schemas.microsoft.com/office/drawing/2014/main" id="{1A200AAF-61EC-4171-B2A1-C99F7F8FBA57}"/>
              </a:ext>
            </a:extLst>
          </p:cNvPr>
          <p:cNvSpPr/>
          <p:nvPr/>
        </p:nvSpPr>
        <p:spPr>
          <a:xfrm>
            <a:off x="9091612" y="4733925"/>
            <a:ext cx="2174615" cy="9239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 b="1" dirty="0">
                <a:cs typeface="Calibri"/>
              </a:rPr>
              <a:t>T-SNE</a:t>
            </a:r>
            <a:endParaRPr lang="en-US" b="1" dirty="0">
              <a:cs typeface="Calibri"/>
            </a:endParaRP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[van der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Maaten&amp;Hinton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, 2008]</a:t>
            </a:r>
          </a:p>
        </p:txBody>
      </p:sp>
      <p:sp>
        <p:nvSpPr>
          <p:cNvPr id="1083" name="Rectangle: Rounded Corners 1082">
            <a:extLst>
              <a:ext uri="{FF2B5EF4-FFF2-40B4-BE49-F238E27FC236}">
                <a16:creationId xmlns:a16="http://schemas.microsoft.com/office/drawing/2014/main" id="{DAE78C9F-7B80-4727-B99E-4B7002ADBB66}"/>
              </a:ext>
            </a:extLst>
          </p:cNvPr>
          <p:cNvSpPr/>
          <p:nvPr/>
        </p:nvSpPr>
        <p:spPr>
          <a:xfrm>
            <a:off x="6196013" y="2171700"/>
            <a:ext cx="2019299" cy="9239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o-RO">
                <a:cs typeface="Calibri"/>
              </a:rPr>
              <a:t>Words distribution per topics</a:t>
            </a:r>
            <a:endParaRPr lang="ro-RO"/>
          </a:p>
        </p:txBody>
      </p:sp>
      <p:sp>
        <p:nvSpPr>
          <p:cNvPr id="1086" name="Arrow: Right 1085">
            <a:extLst>
              <a:ext uri="{FF2B5EF4-FFF2-40B4-BE49-F238E27FC236}">
                <a16:creationId xmlns:a16="http://schemas.microsoft.com/office/drawing/2014/main" id="{F59AAA4C-2C37-4DDA-976F-A55E2B4621D2}"/>
              </a:ext>
            </a:extLst>
          </p:cNvPr>
          <p:cNvSpPr/>
          <p:nvPr/>
        </p:nvSpPr>
        <p:spPr>
          <a:xfrm>
            <a:off x="3135058" y="3872483"/>
            <a:ext cx="461962" cy="233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7" name="Arrow: Right 1086">
            <a:extLst>
              <a:ext uri="{FF2B5EF4-FFF2-40B4-BE49-F238E27FC236}">
                <a16:creationId xmlns:a16="http://schemas.microsoft.com/office/drawing/2014/main" id="{F602D109-AFDD-4C6A-B4B2-DAB4AFE534EA}"/>
              </a:ext>
            </a:extLst>
          </p:cNvPr>
          <p:cNvSpPr/>
          <p:nvPr/>
        </p:nvSpPr>
        <p:spPr>
          <a:xfrm>
            <a:off x="5635371" y="3872482"/>
            <a:ext cx="461962" cy="233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8" name="Arrow: Right 1087">
            <a:extLst>
              <a:ext uri="{FF2B5EF4-FFF2-40B4-BE49-F238E27FC236}">
                <a16:creationId xmlns:a16="http://schemas.microsoft.com/office/drawing/2014/main" id="{CE6EC4F6-ABB1-4215-A0EE-C4FBB44534ED}"/>
              </a:ext>
            </a:extLst>
          </p:cNvPr>
          <p:cNvSpPr/>
          <p:nvPr/>
        </p:nvSpPr>
        <p:spPr>
          <a:xfrm>
            <a:off x="8445246" y="3872482"/>
            <a:ext cx="461962" cy="233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89" name="Arrow: Right 1088">
            <a:extLst>
              <a:ext uri="{FF2B5EF4-FFF2-40B4-BE49-F238E27FC236}">
                <a16:creationId xmlns:a16="http://schemas.microsoft.com/office/drawing/2014/main" id="{E0F80890-8EF3-4056-8B99-9E7FA74DF2DE}"/>
              </a:ext>
            </a:extLst>
          </p:cNvPr>
          <p:cNvSpPr/>
          <p:nvPr/>
        </p:nvSpPr>
        <p:spPr>
          <a:xfrm rot="1740000">
            <a:off x="8416671" y="4472557"/>
            <a:ext cx="461962" cy="233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0" name="Arrow: Right 1089">
            <a:extLst>
              <a:ext uri="{FF2B5EF4-FFF2-40B4-BE49-F238E27FC236}">
                <a16:creationId xmlns:a16="http://schemas.microsoft.com/office/drawing/2014/main" id="{DE0FA8C4-021D-49EB-8393-89CA4A1729A3}"/>
              </a:ext>
            </a:extLst>
          </p:cNvPr>
          <p:cNvSpPr/>
          <p:nvPr/>
        </p:nvSpPr>
        <p:spPr>
          <a:xfrm rot="-2640000">
            <a:off x="5687759" y="3253357"/>
            <a:ext cx="461962" cy="233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91" name="TextBox 1090">
            <a:extLst>
              <a:ext uri="{FF2B5EF4-FFF2-40B4-BE49-F238E27FC236}">
                <a16:creationId xmlns:a16="http://schemas.microsoft.com/office/drawing/2014/main" id="{6AB2D80D-2E4D-4158-BFB7-D82AA201C597}"/>
              </a:ext>
            </a:extLst>
          </p:cNvPr>
          <p:cNvSpPr txBox="1"/>
          <p:nvPr/>
        </p:nvSpPr>
        <p:spPr>
          <a:xfrm>
            <a:off x="8024812" y="3309938"/>
            <a:ext cx="13049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1400"/>
              <a:t>KL</a:t>
            </a:r>
            <a:endParaRPr lang="ro-RO" sz="1400">
              <a:cs typeface="Calibri"/>
            </a:endParaRPr>
          </a:p>
          <a:p>
            <a:pPr algn="ctr"/>
            <a:r>
              <a:rPr lang="ro-RO" sz="1400"/>
              <a:t>Divergence</a:t>
            </a:r>
            <a:endParaRPr lang="ro-RO" sz="1400"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2231B-E5F8-451F-9D2F-CE132F07F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E6293-9C72-4014-BB0E-CBABDF25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2161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12A51-2E15-4258-9B01-9933FE28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>
                <a:latin typeface="Garamond"/>
                <a:ea typeface="+mj-lt"/>
                <a:cs typeface="+mj-lt"/>
              </a:rPr>
              <a:t>Longitudinal analysis of topic evolution</a:t>
            </a:r>
            <a:endParaRPr lang="en-AU" dirty="0">
              <a:latin typeface="Garamon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7C7F7C2-616E-4D1A-988C-74E9ABBBAE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0858" y="1463675"/>
            <a:ext cx="5394325" cy="53943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86D0C80-D255-4AC0-99A2-316D3B8E0A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3492" y="1463675"/>
            <a:ext cx="5327650" cy="534193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978A2-41DE-4794-994D-884B8FE9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0F343-4297-4A07-BE47-A4EF0F23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2035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FA7F-4409-455E-8CCB-B6B9AC55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86"/>
            <a:ext cx="10515600" cy="1325563"/>
          </a:xfrm>
        </p:spPr>
        <p:txBody>
          <a:bodyPr/>
          <a:lstStyle/>
          <a:p>
            <a:r>
              <a:rPr lang="en-AU" dirty="0">
                <a:latin typeface="Garamond"/>
                <a:cs typeface="Calibri Ligh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D82A-48A9-47CC-98D2-82E7C7262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9928" y="2095981"/>
            <a:ext cx="4406826" cy="4760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Dataset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B828F3D4-A054-44DF-A833-C55C6F6E6763}"/>
              </a:ext>
            </a:extLst>
          </p:cNvPr>
          <p:cNvSpPr/>
          <p:nvPr/>
        </p:nvSpPr>
        <p:spPr>
          <a:xfrm>
            <a:off x="1302039" y="1907212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208" name="Graphic 208" descr="Bază de date">
            <a:extLst>
              <a:ext uri="{FF2B5EF4-FFF2-40B4-BE49-F238E27FC236}">
                <a16:creationId xmlns:a16="http://schemas.microsoft.com/office/drawing/2014/main" id="{B089C681-4B6E-4E23-BBD0-99BD5DE4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726" y="1900232"/>
            <a:ext cx="821611" cy="821611"/>
          </a:xfrm>
          <a:prstGeom prst="rect">
            <a:avLst/>
          </a:prstGeom>
        </p:spPr>
      </p:pic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2578122E-731D-4891-A03A-E2E3FD39300A}"/>
              </a:ext>
            </a:extLst>
          </p:cNvPr>
          <p:cNvSpPr/>
          <p:nvPr/>
        </p:nvSpPr>
        <p:spPr>
          <a:xfrm>
            <a:off x="1302039" y="2871257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39479BCE-1083-44A4-9DED-159838C42117}"/>
              </a:ext>
            </a:extLst>
          </p:cNvPr>
          <p:cNvSpPr/>
          <p:nvPr/>
        </p:nvSpPr>
        <p:spPr>
          <a:xfrm>
            <a:off x="1302039" y="3864166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2D0F518E-4BAB-4442-BB32-AC0A6F61C859}"/>
              </a:ext>
            </a:extLst>
          </p:cNvPr>
          <p:cNvSpPr/>
          <p:nvPr/>
        </p:nvSpPr>
        <p:spPr>
          <a:xfrm>
            <a:off x="1302038" y="4868621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3709720-BF0C-4A3C-8803-B93E1F2B25F6}"/>
              </a:ext>
            </a:extLst>
          </p:cNvPr>
          <p:cNvSpPr/>
          <p:nvPr/>
        </p:nvSpPr>
        <p:spPr>
          <a:xfrm>
            <a:off x="1302038" y="5830024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24" name="Content Placeholder 2">
            <a:extLst>
              <a:ext uri="{FF2B5EF4-FFF2-40B4-BE49-F238E27FC236}">
                <a16:creationId xmlns:a16="http://schemas.microsoft.com/office/drawing/2014/main" id="{0FA3995E-F3CB-4FC8-A923-C579427A25FC}"/>
              </a:ext>
            </a:extLst>
          </p:cNvPr>
          <p:cNvSpPr txBox="1">
            <a:spLocks/>
          </p:cNvSpPr>
          <p:nvPr/>
        </p:nvSpPr>
        <p:spPr>
          <a:xfrm>
            <a:off x="2422237" y="4055245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latin typeface="Garamond"/>
                <a:ea typeface="+mn-lt"/>
                <a:cs typeface="+mn-lt"/>
              </a:rPr>
              <a:t>Political Stance Predictor 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029" dirty="0"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029" dirty="0">
              <a:latin typeface="Garamond"/>
              <a:cs typeface="Calibri"/>
            </a:endParaRPr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1FC0E7C4-C6C6-4AAB-9B17-D7571DC1C66F}"/>
              </a:ext>
            </a:extLst>
          </p:cNvPr>
          <p:cNvSpPr txBox="1">
            <a:spLocks/>
          </p:cNvSpPr>
          <p:nvPr/>
        </p:nvSpPr>
        <p:spPr>
          <a:xfrm>
            <a:off x="2422237" y="5059699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Results </a:t>
            </a: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cs typeface="Arial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28" name="Content Placeholder 2">
            <a:extLst>
              <a:ext uri="{FF2B5EF4-FFF2-40B4-BE49-F238E27FC236}">
                <a16:creationId xmlns:a16="http://schemas.microsoft.com/office/drawing/2014/main" id="{26829CA1-9105-455B-B884-FE20C30CE8D4}"/>
              </a:ext>
            </a:extLst>
          </p:cNvPr>
          <p:cNvSpPr txBox="1">
            <a:spLocks/>
          </p:cNvSpPr>
          <p:nvPr/>
        </p:nvSpPr>
        <p:spPr>
          <a:xfrm>
            <a:off x="2422237" y="6021102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Conclusion and future work </a:t>
            </a: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30" name="Content Placeholder 2">
            <a:extLst>
              <a:ext uri="{FF2B5EF4-FFF2-40B4-BE49-F238E27FC236}">
                <a16:creationId xmlns:a16="http://schemas.microsoft.com/office/drawing/2014/main" id="{6FB4B446-3F3D-44BA-8CE2-7D3071887E2C}"/>
              </a:ext>
            </a:extLst>
          </p:cNvPr>
          <p:cNvSpPr txBox="1">
            <a:spLocks/>
          </p:cNvSpPr>
          <p:nvPr/>
        </p:nvSpPr>
        <p:spPr>
          <a:xfrm>
            <a:off x="2422237" y="3068108"/>
            <a:ext cx="5376784" cy="4708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Longitudinal analysis of topic evolution </a:t>
            </a: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pic>
        <p:nvPicPr>
          <p:cNvPr id="231" name="Graphic 231" descr="Statistici">
            <a:extLst>
              <a:ext uri="{FF2B5EF4-FFF2-40B4-BE49-F238E27FC236}">
                <a16:creationId xmlns:a16="http://schemas.microsoft.com/office/drawing/2014/main" id="{9EC62E43-5A37-45F6-BE80-935F3EB50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3482" y="2872701"/>
            <a:ext cx="818091" cy="818091"/>
          </a:xfrm>
          <a:prstGeom prst="rect">
            <a:avLst/>
          </a:prstGeom>
        </p:spPr>
      </p:pic>
      <p:pic>
        <p:nvPicPr>
          <p:cNvPr id="4" name="Graphic 4" descr="Conferențiar">
            <a:extLst>
              <a:ext uri="{FF2B5EF4-FFF2-40B4-BE49-F238E27FC236}">
                <a16:creationId xmlns:a16="http://schemas.microsoft.com/office/drawing/2014/main" id="{E1B9636B-F0C9-4CB0-9640-C372A40D3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3482" y="3859837"/>
            <a:ext cx="821611" cy="821611"/>
          </a:xfrm>
          <a:prstGeom prst="rect">
            <a:avLst/>
          </a:prstGeom>
        </p:spPr>
      </p:pic>
      <p:pic>
        <p:nvPicPr>
          <p:cNvPr id="6" name="Graphic 6" descr="Listă de verificare">
            <a:extLst>
              <a:ext uri="{FF2B5EF4-FFF2-40B4-BE49-F238E27FC236}">
                <a16:creationId xmlns:a16="http://schemas.microsoft.com/office/drawing/2014/main" id="{884BD865-38CA-4300-B549-7E1C98C680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3482" y="4864292"/>
            <a:ext cx="821611" cy="821611"/>
          </a:xfrm>
          <a:prstGeom prst="rect">
            <a:avLst/>
          </a:prstGeom>
        </p:spPr>
      </p:pic>
      <p:pic>
        <p:nvPicPr>
          <p:cNvPr id="8" name="Graphic 8" descr="Partajare">
            <a:extLst>
              <a:ext uri="{FF2B5EF4-FFF2-40B4-BE49-F238E27FC236}">
                <a16:creationId xmlns:a16="http://schemas.microsoft.com/office/drawing/2014/main" id="{C7F42C5F-BE0C-4CD2-9579-B78A023E9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3482" y="5825695"/>
            <a:ext cx="821611" cy="8216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C43CD41-0A67-40DC-AF58-C10AE72DAEE4}"/>
              </a:ext>
            </a:extLst>
          </p:cNvPr>
          <p:cNvSpPr txBox="1">
            <a:spLocks/>
          </p:cNvSpPr>
          <p:nvPr/>
        </p:nvSpPr>
        <p:spPr>
          <a:xfrm>
            <a:off x="2419928" y="1136841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State of the Art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93CDB96-6692-4602-8D95-3729EAA076B8}"/>
              </a:ext>
            </a:extLst>
          </p:cNvPr>
          <p:cNvSpPr/>
          <p:nvPr/>
        </p:nvSpPr>
        <p:spPr>
          <a:xfrm>
            <a:off x="1302037" y="961223"/>
            <a:ext cx="819536" cy="819536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10" name="Graphic 9" descr="Books">
            <a:extLst>
              <a:ext uri="{FF2B5EF4-FFF2-40B4-BE49-F238E27FC236}">
                <a16:creationId xmlns:a16="http://schemas.microsoft.com/office/drawing/2014/main" id="{8DC4C402-126B-4E25-A8E5-2C58D085C5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8548" y="977734"/>
            <a:ext cx="786513" cy="78651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0CF8F-38EE-4C78-BE1E-16F7DE61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141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FAA-6881-46C8-ACA2-DDC335A34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latin typeface="Garamond"/>
              </a:rPr>
              <a:t>Political Stance Predictor</a:t>
            </a:r>
            <a:endParaRPr lang="ro-RO"/>
          </a:p>
        </p:txBody>
      </p:sp>
      <p:pic>
        <p:nvPicPr>
          <p:cNvPr id="4" name="Picture 4" descr="O imagine care conține captură de ecran&#10;&#10;Descrierea a fost generată cu un grad foarte mare de încredere">
            <a:extLst>
              <a:ext uri="{FF2B5EF4-FFF2-40B4-BE49-F238E27FC236}">
                <a16:creationId xmlns:a16="http://schemas.microsoft.com/office/drawing/2014/main" id="{2FB1EBCE-E2F1-4D76-B5CA-6ACC5923E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8116" y="1787525"/>
            <a:ext cx="6775768" cy="4351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BE8F7-3FF3-4566-89F5-950847115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7A961-C94A-4098-8E6C-201EE715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15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50630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F4A7-6F82-4B2D-9DCC-03F96B40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>
                <a:latin typeface="Garamond"/>
                <a:ea typeface="+mj-lt"/>
                <a:cs typeface="+mj-lt"/>
              </a:rPr>
              <a:t>Features based on the structure of the diffusions</a:t>
            </a:r>
            <a:endParaRPr lang="ro-RO">
              <a:latin typeface="Garamon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E04A-360C-45B1-B4FE-7361D6B38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3040062"/>
            <a:ext cx="4933950" cy="512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b="1">
                <a:latin typeface="Garamond"/>
                <a:cs typeface="Calibri" panose="020F0502020204030204"/>
              </a:rPr>
              <a:t>FS1. User activity</a:t>
            </a:r>
          </a:p>
          <a:p>
            <a:pPr marL="0" indent="0">
              <a:buNone/>
            </a:pPr>
            <a:endParaRPr lang="ro-RO" dirty="0">
              <a:latin typeface="Garamond"/>
              <a:cs typeface="Calibri" panose="020F0502020204030204"/>
            </a:endParaRPr>
          </a:p>
        </p:txBody>
      </p:sp>
      <p:pic>
        <p:nvPicPr>
          <p:cNvPr id="5" name="Picture 5" descr="O imagine care conține captură de ecran&#10;&#10;Descrierea a fost generată cu un grad mare de încredere">
            <a:extLst>
              <a:ext uri="{FF2B5EF4-FFF2-40B4-BE49-F238E27FC236}">
                <a16:creationId xmlns:a16="http://schemas.microsoft.com/office/drawing/2014/main" id="{3C2F8E2F-30BE-46C2-A86D-FBE2D212F8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6925" y="1430337"/>
            <a:ext cx="4106623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6F386-19A3-4EAD-A313-A30B8D88D2A0}"/>
              </a:ext>
            </a:extLst>
          </p:cNvPr>
          <p:cNvSpPr txBox="1"/>
          <p:nvPr/>
        </p:nvSpPr>
        <p:spPr>
          <a:xfrm>
            <a:off x="7686675" y="1819275"/>
            <a:ext cx="476251" cy="37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8115D-8820-45B7-A9DF-81A031C02231}"/>
              </a:ext>
            </a:extLst>
          </p:cNvPr>
          <p:cNvSpPr txBox="1"/>
          <p:nvPr/>
        </p:nvSpPr>
        <p:spPr>
          <a:xfrm>
            <a:off x="7229475" y="3181349"/>
            <a:ext cx="457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1BFC-EC34-459F-A1F0-9B4F4390B5E5}"/>
              </a:ext>
            </a:extLst>
          </p:cNvPr>
          <p:cNvSpPr txBox="1"/>
          <p:nvPr/>
        </p:nvSpPr>
        <p:spPr>
          <a:xfrm>
            <a:off x="10377488" y="3181349"/>
            <a:ext cx="504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EAD9E-D38E-42E8-AFCA-AC64EBBB14E8}"/>
              </a:ext>
            </a:extLst>
          </p:cNvPr>
          <p:cNvSpPr txBox="1"/>
          <p:nvPr/>
        </p:nvSpPr>
        <p:spPr>
          <a:xfrm>
            <a:off x="8796337" y="4224336"/>
            <a:ext cx="466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ED808-DCD1-4A71-9105-0DE0399A6B43}"/>
              </a:ext>
            </a:extLst>
          </p:cNvPr>
          <p:cNvSpPr txBox="1"/>
          <p:nvPr/>
        </p:nvSpPr>
        <p:spPr>
          <a:xfrm>
            <a:off x="7686675" y="5257799"/>
            <a:ext cx="4762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4984C-742C-41DD-BF9E-52BB96DEA4D4}"/>
              </a:ext>
            </a:extLst>
          </p:cNvPr>
          <p:cNvSpPr txBox="1"/>
          <p:nvPr/>
        </p:nvSpPr>
        <p:spPr>
          <a:xfrm>
            <a:off x="11420475" y="5229223"/>
            <a:ext cx="900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U3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6AD64E0-CB2D-43DE-8A04-2C43F9FD3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192167"/>
              </p:ext>
            </p:extLst>
          </p:nvPr>
        </p:nvGraphicFramePr>
        <p:xfrm>
          <a:off x="392430" y="3741801"/>
          <a:ext cx="711696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595">
                  <a:extLst>
                    <a:ext uri="{9D8B030D-6E8A-4147-A177-3AD203B41FA5}">
                      <a16:colId xmlns:a16="http://schemas.microsoft.com/office/drawing/2014/main" val="1106079103"/>
                    </a:ext>
                  </a:extLst>
                </a:gridCol>
                <a:gridCol w="1218132">
                  <a:extLst>
                    <a:ext uri="{9D8B030D-6E8A-4147-A177-3AD203B41FA5}">
                      <a16:colId xmlns:a16="http://schemas.microsoft.com/office/drawing/2014/main" val="2407556311"/>
                    </a:ext>
                  </a:extLst>
                </a:gridCol>
                <a:gridCol w="1381191">
                  <a:extLst>
                    <a:ext uri="{9D8B030D-6E8A-4147-A177-3AD203B41FA5}">
                      <a16:colId xmlns:a16="http://schemas.microsoft.com/office/drawing/2014/main" val="3456480821"/>
                    </a:ext>
                  </a:extLst>
                </a:gridCol>
                <a:gridCol w="1975871">
                  <a:extLst>
                    <a:ext uri="{9D8B030D-6E8A-4147-A177-3AD203B41FA5}">
                      <a16:colId xmlns:a16="http://schemas.microsoft.com/office/drawing/2014/main" val="3920949444"/>
                    </a:ext>
                  </a:extLst>
                </a:gridCol>
                <a:gridCol w="1851180">
                  <a:extLst>
                    <a:ext uri="{9D8B030D-6E8A-4147-A177-3AD203B41FA5}">
                      <a16:colId xmlns:a16="http://schemas.microsoft.com/office/drawing/2014/main" val="3355785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# initiated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/>
                        <a:t># submitted comments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# received </a:t>
                      </a:r>
                      <a:r>
                        <a:rPr lang="ro-RO"/>
                        <a:t>replies per comment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dirty="0"/>
                        <a:t>Stance at </a:t>
                      </a:r>
                      <a:r>
                        <a:rPr lang="ro-RO"/>
                        <a:t>current time-period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0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1600"/>
                        <a:t>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600"/>
                        <a:t>2 2 2 2 2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600"/>
                        <a:t>2 (</a:t>
                      </a:r>
                      <a:r>
                        <a:rPr lang="ro-RO" sz="160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neutral</a:t>
                      </a:r>
                      <a:r>
                        <a:rPr lang="ro-RO" sz="16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9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1600"/>
                        <a:t>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/>
                        <a:t>0 0 0 0 0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600"/>
                        <a:t>1 (</a:t>
                      </a:r>
                      <a:r>
                        <a:rPr lang="ro-RO" sz="1600">
                          <a:solidFill>
                            <a:srgbClr val="FF0000"/>
                          </a:solidFill>
                        </a:rPr>
                        <a:t>brexit</a:t>
                      </a:r>
                      <a:r>
                        <a:rPr lang="ro-RO" sz="16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1600"/>
                        <a:t>U3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600" u="none" strike="noStrike" noProof="0" dirty="0"/>
                        <a:t>0 0.25 0.5 0.75 </a:t>
                      </a:r>
                      <a:r>
                        <a:rPr lang="ro-RO" sz="1600" u="none" strike="noStrike" noProof="0"/>
                        <a:t>1</a:t>
                      </a:r>
                      <a:endParaRPr lang="ro-RO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600"/>
                        <a:t>0 (</a:t>
                      </a:r>
                      <a:r>
                        <a:rPr lang="ro-RO" sz="1600">
                          <a:solidFill>
                            <a:srgbClr val="0070C0"/>
                          </a:solidFill>
                        </a:rPr>
                        <a:t>against</a:t>
                      </a:r>
                      <a:r>
                        <a:rPr lang="ro-RO" sz="16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020629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637004D3-C067-47E5-9188-C6B317C25A8A}"/>
              </a:ext>
            </a:extLst>
          </p:cNvPr>
          <p:cNvSpPr/>
          <p:nvPr/>
        </p:nvSpPr>
        <p:spPr>
          <a:xfrm>
            <a:off x="8091488" y="1485900"/>
            <a:ext cx="1776412" cy="1000125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19C6C5-FF78-4CE5-8EC5-08A4052C15A0}"/>
              </a:ext>
            </a:extLst>
          </p:cNvPr>
          <p:cNvSpPr/>
          <p:nvPr/>
        </p:nvSpPr>
        <p:spPr>
          <a:xfrm>
            <a:off x="7610475" y="3038475"/>
            <a:ext cx="1309687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F2B80-F282-4BB0-8D8F-9A719F3F2477}"/>
              </a:ext>
            </a:extLst>
          </p:cNvPr>
          <p:cNvSpPr/>
          <p:nvPr/>
        </p:nvSpPr>
        <p:spPr>
          <a:xfrm>
            <a:off x="8091486" y="5138736"/>
            <a:ext cx="1309687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FC06A-51BE-422B-8370-3CDE690D32AF}"/>
              </a:ext>
            </a:extLst>
          </p:cNvPr>
          <p:cNvSpPr/>
          <p:nvPr/>
        </p:nvSpPr>
        <p:spPr>
          <a:xfrm>
            <a:off x="9167812" y="4081463"/>
            <a:ext cx="1319212" cy="62865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39D1D-48AA-4C51-AFAE-7C7A3E0E3E09}"/>
              </a:ext>
            </a:extLst>
          </p:cNvPr>
          <p:cNvSpPr/>
          <p:nvPr/>
        </p:nvSpPr>
        <p:spPr>
          <a:xfrm>
            <a:off x="10186987" y="5129213"/>
            <a:ext cx="1300162" cy="61912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B8AF3-153B-4700-9848-061A68A2DE18}"/>
              </a:ext>
            </a:extLst>
          </p:cNvPr>
          <p:cNvSpPr/>
          <p:nvPr/>
        </p:nvSpPr>
        <p:spPr>
          <a:xfrm>
            <a:off x="9110661" y="3038475"/>
            <a:ext cx="1300162" cy="61912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04B2F6-48A4-4FFE-A903-9CAF9CE315D8}"/>
              </a:ext>
            </a:extLst>
          </p:cNvPr>
          <p:cNvSpPr txBox="1"/>
          <p:nvPr/>
        </p:nvSpPr>
        <p:spPr>
          <a:xfrm>
            <a:off x="1862138" y="5945251"/>
            <a:ext cx="343852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1400" i="1" dirty="0">
                <a:cs typeface="Calibri"/>
              </a:rPr>
              <a:t>U3 has 2 utterances: for 1st one he receives one reply, for the 2nd one he </a:t>
            </a:r>
            <a:r>
              <a:rPr lang="ro-RO" sz="1400" i="1">
                <a:cs typeface="Calibri"/>
              </a:rPr>
              <a:t>receives 0.</a:t>
            </a:r>
          </a:p>
          <a:p>
            <a:r>
              <a:rPr lang="ro-RO" sz="1400" i="1" dirty="0">
                <a:ea typeface="+mn-lt"/>
                <a:cs typeface="+mn-lt"/>
              </a:rPr>
              <a:t>[quantile(</a:t>
            </a:r>
            <a:r>
              <a:rPr lang="ro-RO" sz="1400" i="1" dirty="0">
                <a:solidFill>
                  <a:srgbClr val="000000"/>
                </a:solidFill>
                <a:ea typeface="+mn-lt"/>
                <a:cs typeface="+mn-lt"/>
              </a:rPr>
              <a:t>1</a:t>
            </a:r>
            <a:r>
              <a:rPr lang="ro-RO" sz="1400" i="1">
                <a:ea typeface="+mn-lt"/>
                <a:cs typeface="+mn-lt"/>
              </a:rPr>
              <a:t>, 0) = 0 0.25 0.5 0.75 1]</a:t>
            </a:r>
            <a:endParaRPr lang="ro-RO" sz="1400">
              <a:ea typeface="+mn-lt"/>
              <a:cs typeface="+mn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26AA43-E009-4340-BDBC-07C8A8A09A3B}"/>
              </a:ext>
            </a:extLst>
          </p:cNvPr>
          <p:cNvCxnSpPr/>
          <p:nvPr/>
        </p:nvCxnSpPr>
        <p:spPr>
          <a:xfrm flipH="1">
            <a:off x="3248025" y="5367337"/>
            <a:ext cx="647700" cy="5381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2F9FCC5-5420-4ED9-8348-65F2FEFA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33BC73F-F5BF-402B-8D5E-D32BCE87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66772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F4A7-6F82-4B2D-9DCC-03F96B40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>
                <a:latin typeface="Garamond"/>
                <a:ea typeface="+mj-lt"/>
                <a:cs typeface="+mj-lt"/>
              </a:rPr>
              <a:t>Features based on the structure of the diffusions</a:t>
            </a:r>
            <a:endParaRPr lang="ro-RO">
              <a:latin typeface="Garamon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E04A-360C-45B1-B4FE-7361D6B38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2268537"/>
            <a:ext cx="4933950" cy="512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b="1">
                <a:latin typeface="Garamond"/>
                <a:cs typeface="Calibri" panose="020F0502020204030204"/>
              </a:rPr>
              <a:t>FS2. </a:t>
            </a:r>
            <a:r>
              <a:rPr lang="ro-RO" b="1">
                <a:latin typeface="Garamond"/>
                <a:ea typeface="+mn-lt"/>
                <a:cs typeface="+mn-lt"/>
              </a:rPr>
              <a:t>User activity per group </a:t>
            </a:r>
            <a:endParaRPr lang="ro-RO" b="1">
              <a:latin typeface="Garamond"/>
              <a:cs typeface="Calibri" panose="020F0502020204030204"/>
            </a:endParaRPr>
          </a:p>
          <a:p>
            <a:pPr marL="0" indent="0">
              <a:buNone/>
            </a:pPr>
            <a:endParaRPr lang="ro-RO" dirty="0">
              <a:latin typeface="Garamond"/>
              <a:cs typeface="Calibri" panose="020F0502020204030204"/>
            </a:endParaRPr>
          </a:p>
        </p:txBody>
      </p:sp>
      <p:pic>
        <p:nvPicPr>
          <p:cNvPr id="5" name="Picture 5" descr="O imagine care conține captură de ecran&#10;&#10;Descrierea a fost generată cu un grad mare de încredere">
            <a:extLst>
              <a:ext uri="{FF2B5EF4-FFF2-40B4-BE49-F238E27FC236}">
                <a16:creationId xmlns:a16="http://schemas.microsoft.com/office/drawing/2014/main" id="{3C2F8E2F-30BE-46C2-A86D-FBE2D212F8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38438" y="1497012"/>
            <a:ext cx="4106623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6F386-19A3-4EAD-A313-A30B8D88D2A0}"/>
              </a:ext>
            </a:extLst>
          </p:cNvPr>
          <p:cNvSpPr txBox="1"/>
          <p:nvPr/>
        </p:nvSpPr>
        <p:spPr>
          <a:xfrm>
            <a:off x="8358188" y="1885950"/>
            <a:ext cx="476251" cy="37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8115D-8820-45B7-A9DF-81A031C02231}"/>
              </a:ext>
            </a:extLst>
          </p:cNvPr>
          <p:cNvSpPr txBox="1"/>
          <p:nvPr/>
        </p:nvSpPr>
        <p:spPr>
          <a:xfrm>
            <a:off x="7900988" y="3248024"/>
            <a:ext cx="457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1BFC-EC34-459F-A1F0-9B4F4390B5E5}"/>
              </a:ext>
            </a:extLst>
          </p:cNvPr>
          <p:cNvSpPr txBox="1"/>
          <p:nvPr/>
        </p:nvSpPr>
        <p:spPr>
          <a:xfrm>
            <a:off x="11049000" y="3248024"/>
            <a:ext cx="504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EAD9E-D38E-42E8-AFCA-AC64EBBB14E8}"/>
              </a:ext>
            </a:extLst>
          </p:cNvPr>
          <p:cNvSpPr txBox="1"/>
          <p:nvPr/>
        </p:nvSpPr>
        <p:spPr>
          <a:xfrm>
            <a:off x="9467850" y="4291011"/>
            <a:ext cx="466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ED808-DCD1-4A71-9105-0DE0399A6B43}"/>
              </a:ext>
            </a:extLst>
          </p:cNvPr>
          <p:cNvSpPr txBox="1"/>
          <p:nvPr/>
        </p:nvSpPr>
        <p:spPr>
          <a:xfrm>
            <a:off x="8358188" y="5324474"/>
            <a:ext cx="4762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4984C-742C-41DD-BF9E-52BB96DEA4D4}"/>
              </a:ext>
            </a:extLst>
          </p:cNvPr>
          <p:cNvSpPr txBox="1"/>
          <p:nvPr/>
        </p:nvSpPr>
        <p:spPr>
          <a:xfrm>
            <a:off x="10463213" y="5319710"/>
            <a:ext cx="900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U3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6AD64E0-CB2D-43DE-8A04-2C43F9FD3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77884"/>
              </p:ext>
            </p:extLst>
          </p:nvPr>
        </p:nvGraphicFramePr>
        <p:xfrm>
          <a:off x="114300" y="2881312"/>
          <a:ext cx="7863640" cy="256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046">
                  <a:extLst>
                    <a:ext uri="{9D8B030D-6E8A-4147-A177-3AD203B41FA5}">
                      <a16:colId xmlns:a16="http://schemas.microsoft.com/office/drawing/2014/main" val="1106079103"/>
                    </a:ext>
                  </a:extLst>
                </a:gridCol>
                <a:gridCol w="1007117">
                  <a:extLst>
                    <a:ext uri="{9D8B030D-6E8A-4147-A177-3AD203B41FA5}">
                      <a16:colId xmlns:a16="http://schemas.microsoft.com/office/drawing/2014/main" val="2407556311"/>
                    </a:ext>
                  </a:extLst>
                </a:gridCol>
                <a:gridCol w="815284">
                  <a:extLst>
                    <a:ext uri="{9D8B030D-6E8A-4147-A177-3AD203B41FA5}">
                      <a16:colId xmlns:a16="http://schemas.microsoft.com/office/drawing/2014/main" val="3456480821"/>
                    </a:ext>
                  </a:extLst>
                </a:gridCol>
                <a:gridCol w="757737">
                  <a:extLst>
                    <a:ext uri="{9D8B030D-6E8A-4147-A177-3AD203B41FA5}">
                      <a16:colId xmlns:a16="http://schemas.microsoft.com/office/drawing/2014/main" val="3988952410"/>
                    </a:ext>
                  </a:extLst>
                </a:gridCol>
                <a:gridCol w="683721">
                  <a:extLst>
                    <a:ext uri="{9D8B030D-6E8A-4147-A177-3AD203B41FA5}">
                      <a16:colId xmlns:a16="http://schemas.microsoft.com/office/drawing/2014/main" val="882504095"/>
                    </a:ext>
                  </a:extLst>
                </a:gridCol>
                <a:gridCol w="834468">
                  <a:extLst>
                    <a:ext uri="{9D8B030D-6E8A-4147-A177-3AD203B41FA5}">
                      <a16:colId xmlns:a16="http://schemas.microsoft.com/office/drawing/2014/main" val="3920949444"/>
                    </a:ext>
                  </a:extLst>
                </a:gridCol>
                <a:gridCol w="1122218">
                  <a:extLst>
                    <a:ext uri="{9D8B030D-6E8A-4147-A177-3AD203B41FA5}">
                      <a16:colId xmlns:a16="http://schemas.microsoft.com/office/drawing/2014/main" val="136534086"/>
                    </a:ext>
                  </a:extLst>
                </a:gridCol>
                <a:gridCol w="844053">
                  <a:extLst>
                    <a:ext uri="{9D8B030D-6E8A-4147-A177-3AD203B41FA5}">
                      <a16:colId xmlns:a16="http://schemas.microsoft.com/office/drawing/2014/main" val="2834391592"/>
                    </a:ext>
                  </a:extLst>
                </a:gridCol>
                <a:gridCol w="1165996">
                  <a:extLst>
                    <a:ext uri="{9D8B030D-6E8A-4147-A177-3AD203B41FA5}">
                      <a16:colId xmlns:a16="http://schemas.microsoft.com/office/drawing/2014/main" val="3355785645"/>
                    </a:ext>
                  </a:extLst>
                </a:gridCol>
              </a:tblGrid>
              <a:tr h="711936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600"/>
                        <a:t>User</a:t>
                      </a:r>
                      <a:endParaRPr lang="ro-RO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ro-RO" sz="1600"/>
                        <a:t># initiated threads</a:t>
                      </a:r>
                      <a:endParaRPr lang="ro-RO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600" b="1" i="0" u="none" strike="noStrike" noProof="0">
                          <a:latin typeface="Calibri"/>
                        </a:rPr>
                        <a:t># submitted comments to</a:t>
                      </a:r>
                      <a:endParaRPr lang="ro-RO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ro-R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ro-RO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o-RO" sz="1600" dirty="0"/>
                        <a:t># received replies </a:t>
                      </a:r>
                    </a:p>
                    <a:p>
                      <a:pPr lvl="0" algn="ctr">
                        <a:buNone/>
                      </a:pPr>
                      <a:r>
                        <a:rPr lang="ro-RO" sz="1600"/>
                        <a:t>from</a:t>
                      </a:r>
                      <a:endParaRPr lang="ro-RO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600" dirty="0"/>
                        <a:t>Stance at </a:t>
                      </a:r>
                      <a:r>
                        <a:rPr lang="ro-RO" sz="1600"/>
                        <a:t>current time-period</a:t>
                      </a:r>
                      <a:endParaRPr lang="ro-R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07117"/>
                  </a:ext>
                </a:extLst>
              </a:tr>
              <a:tr h="435072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ro-R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>
                          <a:solidFill>
                            <a:schemeClr val="accent1"/>
                          </a:solidFill>
                        </a:rPr>
                        <a:t>against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>
                          <a:solidFill>
                            <a:srgbClr val="FF0000"/>
                          </a:solidFill>
                        </a:rPr>
                        <a:t>brexit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>
                          <a:solidFill>
                            <a:schemeClr val="accent1"/>
                          </a:solidFill>
                        </a:rPr>
                        <a:t>against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>
                          <a:solidFill>
                            <a:srgbClr val="FF0000"/>
                          </a:solidFill>
                        </a:rPr>
                        <a:t>brexit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16605"/>
                  </a:ext>
                </a:extLst>
              </a:tr>
              <a:tr h="365855"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U1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1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1</a:t>
                      </a:r>
                      <a:endParaRPr lang="ro-RO" sz="14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</a:t>
                      </a:r>
                      <a:endParaRPr lang="ro-RO" sz="14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</a:t>
                      </a:r>
                      <a:endParaRPr lang="ro-RO" sz="14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1 1 1 1 1</a:t>
                      </a:r>
                      <a:endParaRPr lang="ro-RO" sz="14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0 0 0 0 0</a:t>
                      </a:r>
                      <a:endParaRPr lang="ro-RO" sz="14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1 1 1 1 1</a:t>
                      </a:r>
                      <a:endParaRPr lang="ro-RO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2 (</a:t>
                      </a:r>
                      <a:r>
                        <a:rPr lang="ro-RO" sz="140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neutral</a:t>
                      </a:r>
                      <a:r>
                        <a:rPr lang="ro-RO" sz="1400"/>
                        <a:t>)</a:t>
                      </a:r>
                      <a:endParaRPr lang="ro-R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94988"/>
                  </a:ext>
                </a:extLst>
              </a:tr>
              <a:tr h="524064"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U2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0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2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0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0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0 0 0 0 0</a:t>
                      </a:r>
                      <a:endParaRPr lang="ro-RO" sz="1400" b="0" i="0" u="none" strike="noStrike" noProof="0" dirty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0 0 0 0 0</a:t>
                      </a:r>
                      <a:endParaRPr lang="ro-RO" sz="1400" b="0" i="0" u="none" strike="noStrike" noProof="0" dirty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0 0 0 0 0</a:t>
                      </a:r>
                      <a:endParaRPr lang="ro-RO" sz="1400" b="0" i="0" u="none" strike="noStrike" noProof="0" dirty="0">
                        <a:latin typeface="Calibri"/>
                      </a:endParaRPr>
                    </a:p>
                    <a:p>
                      <a:pPr lvl="0" algn="ctr">
                        <a:buNone/>
                      </a:pP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1 (</a:t>
                      </a:r>
                      <a:r>
                        <a:rPr lang="ro-RO" sz="1400">
                          <a:solidFill>
                            <a:srgbClr val="FF0000"/>
                          </a:solidFill>
                        </a:rPr>
                        <a:t>brexit</a:t>
                      </a:r>
                      <a:r>
                        <a:rPr lang="ro-RO" sz="1400"/>
                        <a:t>)</a:t>
                      </a:r>
                      <a:endParaRPr lang="ro-R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204"/>
                  </a:ext>
                </a:extLst>
              </a:tr>
              <a:tr h="524064"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U3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0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0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2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0</a:t>
                      </a:r>
                      <a:endParaRPr lang="ro-R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400" b="0" i="0" u="none" strike="noStrike" noProof="0"/>
                        <a:t>0 0 0 0 0</a:t>
                      </a:r>
                    </a:p>
                    <a:p>
                      <a:pPr lvl="0" algn="ctr">
                        <a:buNone/>
                      </a:pPr>
                      <a:endParaRPr lang="ro-RO" sz="14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 b="0" i="0" u="none" strike="noStrike" noProof="0"/>
                        <a:t>1 1 1 1 1</a:t>
                      </a:r>
                      <a:endParaRPr lang="ro-RO" sz="14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400" b="0" i="0" u="none" strike="noStrike" noProof="0"/>
                        <a:t>0 0 0 0 0</a:t>
                      </a:r>
                    </a:p>
                    <a:p>
                      <a:pPr lvl="0" algn="ctr">
                        <a:buNone/>
                      </a:pPr>
                      <a:endParaRPr lang="ro-RO" sz="1400" b="0" i="0" u="none" strike="noStrike" noProof="0" dirty="0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0 (</a:t>
                      </a:r>
                      <a:r>
                        <a:rPr lang="ro-RO" sz="1400">
                          <a:solidFill>
                            <a:srgbClr val="0070C0"/>
                          </a:solidFill>
                        </a:rPr>
                        <a:t>against</a:t>
                      </a:r>
                      <a:r>
                        <a:rPr lang="ro-RO" sz="1400"/>
                        <a:t>)</a:t>
                      </a:r>
                      <a:endParaRPr lang="ro-RO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020629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637004D3-C067-47E5-9188-C6B317C25A8A}"/>
              </a:ext>
            </a:extLst>
          </p:cNvPr>
          <p:cNvSpPr/>
          <p:nvPr/>
        </p:nvSpPr>
        <p:spPr>
          <a:xfrm>
            <a:off x="8763000" y="1552575"/>
            <a:ext cx="1776412" cy="1000125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19C6C5-FF78-4CE5-8EC5-08A4052C15A0}"/>
              </a:ext>
            </a:extLst>
          </p:cNvPr>
          <p:cNvSpPr/>
          <p:nvPr/>
        </p:nvSpPr>
        <p:spPr>
          <a:xfrm>
            <a:off x="8281987" y="3105150"/>
            <a:ext cx="1309687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F2B80-F282-4BB0-8D8F-9A719F3F2477}"/>
              </a:ext>
            </a:extLst>
          </p:cNvPr>
          <p:cNvSpPr/>
          <p:nvPr/>
        </p:nvSpPr>
        <p:spPr>
          <a:xfrm>
            <a:off x="8762999" y="5205411"/>
            <a:ext cx="1309687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FC06A-51BE-422B-8370-3CDE690D32AF}"/>
              </a:ext>
            </a:extLst>
          </p:cNvPr>
          <p:cNvSpPr/>
          <p:nvPr/>
        </p:nvSpPr>
        <p:spPr>
          <a:xfrm>
            <a:off x="9839325" y="4148138"/>
            <a:ext cx="1319212" cy="62865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39D1D-48AA-4C51-AFAE-7C7A3E0E3E09}"/>
              </a:ext>
            </a:extLst>
          </p:cNvPr>
          <p:cNvSpPr/>
          <p:nvPr/>
        </p:nvSpPr>
        <p:spPr>
          <a:xfrm>
            <a:off x="10858500" y="5195888"/>
            <a:ext cx="1300162" cy="61912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B8AF3-153B-4700-9848-061A68A2DE18}"/>
              </a:ext>
            </a:extLst>
          </p:cNvPr>
          <p:cNvSpPr/>
          <p:nvPr/>
        </p:nvSpPr>
        <p:spPr>
          <a:xfrm>
            <a:off x="9782174" y="3105150"/>
            <a:ext cx="1300162" cy="61912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C59758-012B-4BC0-BBFF-8651409AE31C}"/>
              </a:ext>
            </a:extLst>
          </p:cNvPr>
          <p:cNvSpPr txBox="1"/>
          <p:nvPr/>
        </p:nvSpPr>
        <p:spPr>
          <a:xfrm>
            <a:off x="952500" y="5653088"/>
            <a:ext cx="379571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1400" i="1" dirty="0">
                <a:cs typeface="Calibri"/>
              </a:rPr>
              <a:t>U1 has 2 utterances and for each of them  there is 1 reply from an against </a:t>
            </a:r>
            <a:r>
              <a:rPr lang="ro-RO" sz="1400" i="1">
                <a:cs typeface="Calibri"/>
              </a:rPr>
              <a:t>supporter.</a:t>
            </a:r>
            <a:endParaRPr lang="ro-RO" sz="1400" i="1" dirty="0">
              <a:cs typeface="Calibri"/>
            </a:endParaRPr>
          </a:p>
          <a:p>
            <a:r>
              <a:rPr lang="ro-RO" sz="1400" i="1" dirty="0">
                <a:ea typeface="+mn-lt"/>
                <a:cs typeface="+mn-lt"/>
              </a:rPr>
              <a:t>[quantile(</a:t>
            </a:r>
            <a:r>
              <a:rPr lang="ro-RO" sz="1400" i="1" dirty="0">
                <a:solidFill>
                  <a:schemeClr val="accent1"/>
                </a:solidFill>
                <a:ea typeface="+mn-lt"/>
                <a:cs typeface="+mn-lt"/>
              </a:rPr>
              <a:t>1</a:t>
            </a:r>
            <a:r>
              <a:rPr lang="ro-RO" sz="1400" i="1" dirty="0">
                <a:ea typeface="+mn-lt"/>
                <a:cs typeface="+mn-lt"/>
              </a:rPr>
              <a:t>, </a:t>
            </a:r>
            <a:r>
              <a:rPr lang="ro-RO" sz="1400" i="1" dirty="0">
                <a:solidFill>
                  <a:schemeClr val="accent1"/>
                </a:solidFill>
                <a:ea typeface="+mn-lt"/>
                <a:cs typeface="+mn-lt"/>
              </a:rPr>
              <a:t>1</a:t>
            </a:r>
            <a:r>
              <a:rPr lang="ro-RO" sz="1400" i="1">
                <a:ea typeface="+mn-lt"/>
                <a:cs typeface="+mn-lt"/>
              </a:rPr>
              <a:t>) = 1 1 1 1 1]</a:t>
            </a:r>
            <a:endParaRPr lang="ro-RO" sz="1400">
              <a:ea typeface="+mn-lt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911BC-D19C-420C-A40A-740384C95F3E}"/>
              </a:ext>
            </a:extLst>
          </p:cNvPr>
          <p:cNvSpPr txBox="1"/>
          <p:nvPr/>
        </p:nvSpPr>
        <p:spPr>
          <a:xfrm>
            <a:off x="5253036" y="5848350"/>
            <a:ext cx="287655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1400" i="1">
                <a:cs typeface="Calibri"/>
              </a:rPr>
              <a:t>U1 has 1 utterance for which he received 1 reply from a neutral user.</a:t>
            </a:r>
          </a:p>
          <a:p>
            <a:r>
              <a:rPr lang="ro-RO" sz="1400" i="1">
                <a:ea typeface="+mn-lt"/>
                <a:cs typeface="+mn-lt"/>
              </a:rPr>
              <a:t>[quantile(</a:t>
            </a:r>
            <a:r>
              <a:rPr lang="ro-RO" sz="1400" i="1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1</a:t>
            </a:r>
            <a:r>
              <a:rPr lang="ro-RO" sz="1400" i="1">
                <a:ea typeface="+mn-lt"/>
                <a:cs typeface="+mn-lt"/>
              </a:rPr>
              <a:t>) = 1 1 1 1 1]</a:t>
            </a:r>
            <a:endParaRPr lang="ro-RO" sz="1400">
              <a:ea typeface="+mn-lt"/>
              <a:cs typeface="+mn-lt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EE386B-9231-4891-B3D2-D1B74BAA0F41}"/>
              </a:ext>
            </a:extLst>
          </p:cNvPr>
          <p:cNvCxnSpPr/>
          <p:nvPr/>
        </p:nvCxnSpPr>
        <p:spPr>
          <a:xfrm>
            <a:off x="5724525" y="5305425"/>
            <a:ext cx="433388" cy="4905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9F0617-BA90-4593-B177-6086733B22C6}"/>
              </a:ext>
            </a:extLst>
          </p:cNvPr>
          <p:cNvCxnSpPr>
            <a:cxnSpLocks/>
          </p:cNvCxnSpPr>
          <p:nvPr/>
        </p:nvCxnSpPr>
        <p:spPr>
          <a:xfrm flipH="1">
            <a:off x="2671762" y="4305300"/>
            <a:ext cx="1419224" cy="1338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DFEC467-9255-460B-A7CA-3AD5C806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3004F11-3715-470E-9322-C8EC66E1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17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47886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F4A7-6F82-4B2D-9DCC-03F96B40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>
                <a:latin typeface="Garamond"/>
                <a:ea typeface="+mj-lt"/>
                <a:cs typeface="+mj-lt"/>
              </a:rPr>
              <a:t>Features based on the structure of the diffusions</a:t>
            </a:r>
            <a:endParaRPr lang="ro-RO">
              <a:latin typeface="Garamon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E04A-360C-45B1-B4FE-7361D6B38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6712" y="2301875"/>
            <a:ext cx="4933950" cy="512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b="1">
                <a:latin typeface="Garamond"/>
                <a:cs typeface="Calibri" panose="020F0502020204030204"/>
              </a:rPr>
              <a:t>FS3. </a:t>
            </a:r>
            <a:r>
              <a:rPr lang="ro-RO" b="1">
                <a:latin typeface="Garamond"/>
                <a:ea typeface="+mn-lt"/>
                <a:cs typeface="+mn-lt"/>
              </a:rPr>
              <a:t>Structure of diffusion</a:t>
            </a:r>
            <a:endParaRPr lang="ro-RO" b="1">
              <a:latin typeface="Garamond"/>
              <a:cs typeface="Calibri" panose="020F0502020204030204"/>
            </a:endParaRPr>
          </a:p>
          <a:p>
            <a:pPr marL="0" indent="0">
              <a:buNone/>
            </a:pPr>
            <a:endParaRPr lang="ro-RO" dirty="0">
              <a:latin typeface="Garamond"/>
              <a:cs typeface="Calibri" panose="020F0502020204030204"/>
            </a:endParaRPr>
          </a:p>
        </p:txBody>
      </p:sp>
      <p:pic>
        <p:nvPicPr>
          <p:cNvPr id="5" name="Picture 5" descr="O imagine care conține captură de ecran&#10;&#10;Descrierea a fost generată cu un grad mare de încredere">
            <a:extLst>
              <a:ext uri="{FF2B5EF4-FFF2-40B4-BE49-F238E27FC236}">
                <a16:creationId xmlns:a16="http://schemas.microsoft.com/office/drawing/2014/main" id="{3C2F8E2F-30BE-46C2-A86D-FBE2D212F8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90788" y="1420812"/>
            <a:ext cx="4106623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6F386-19A3-4EAD-A313-A30B8D88D2A0}"/>
              </a:ext>
            </a:extLst>
          </p:cNvPr>
          <p:cNvSpPr txBox="1"/>
          <p:nvPr/>
        </p:nvSpPr>
        <p:spPr>
          <a:xfrm>
            <a:off x="8110538" y="1809750"/>
            <a:ext cx="476251" cy="37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8115D-8820-45B7-A9DF-81A031C02231}"/>
              </a:ext>
            </a:extLst>
          </p:cNvPr>
          <p:cNvSpPr txBox="1"/>
          <p:nvPr/>
        </p:nvSpPr>
        <p:spPr>
          <a:xfrm>
            <a:off x="7653338" y="3171824"/>
            <a:ext cx="457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E1BFC-EC34-459F-A1F0-9B4F4390B5E5}"/>
              </a:ext>
            </a:extLst>
          </p:cNvPr>
          <p:cNvSpPr txBox="1"/>
          <p:nvPr/>
        </p:nvSpPr>
        <p:spPr>
          <a:xfrm>
            <a:off x="10801350" y="3171824"/>
            <a:ext cx="504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EAD9E-D38E-42E8-AFCA-AC64EBBB14E8}"/>
              </a:ext>
            </a:extLst>
          </p:cNvPr>
          <p:cNvSpPr txBox="1"/>
          <p:nvPr/>
        </p:nvSpPr>
        <p:spPr>
          <a:xfrm>
            <a:off x="9220200" y="4214811"/>
            <a:ext cx="466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ED808-DCD1-4A71-9105-0DE0399A6B43}"/>
              </a:ext>
            </a:extLst>
          </p:cNvPr>
          <p:cNvSpPr txBox="1"/>
          <p:nvPr/>
        </p:nvSpPr>
        <p:spPr>
          <a:xfrm>
            <a:off x="8110538" y="5248274"/>
            <a:ext cx="4762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4984C-742C-41DD-BF9E-52BB96DEA4D4}"/>
              </a:ext>
            </a:extLst>
          </p:cNvPr>
          <p:cNvSpPr txBox="1"/>
          <p:nvPr/>
        </p:nvSpPr>
        <p:spPr>
          <a:xfrm>
            <a:off x="11844338" y="5219698"/>
            <a:ext cx="900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/>
              <a:t>U3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6AD64E0-CB2D-43DE-8A04-2C43F9FD3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633106"/>
              </p:ext>
            </p:extLst>
          </p:nvPr>
        </p:nvGraphicFramePr>
        <p:xfrm>
          <a:off x="209550" y="2871788"/>
          <a:ext cx="7374985" cy="208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595">
                  <a:extLst>
                    <a:ext uri="{9D8B030D-6E8A-4147-A177-3AD203B41FA5}">
                      <a16:colId xmlns:a16="http://schemas.microsoft.com/office/drawing/2014/main" val="1106079103"/>
                    </a:ext>
                  </a:extLst>
                </a:gridCol>
                <a:gridCol w="1525065">
                  <a:extLst>
                    <a:ext uri="{9D8B030D-6E8A-4147-A177-3AD203B41FA5}">
                      <a16:colId xmlns:a16="http://schemas.microsoft.com/office/drawing/2014/main" val="3920949444"/>
                    </a:ext>
                  </a:extLst>
                </a:gridCol>
                <a:gridCol w="1525065">
                  <a:extLst>
                    <a:ext uri="{9D8B030D-6E8A-4147-A177-3AD203B41FA5}">
                      <a16:colId xmlns:a16="http://schemas.microsoft.com/office/drawing/2014/main" val="2999603790"/>
                    </a:ext>
                  </a:extLst>
                </a:gridCol>
                <a:gridCol w="1505882">
                  <a:extLst>
                    <a:ext uri="{9D8B030D-6E8A-4147-A177-3AD203B41FA5}">
                      <a16:colId xmlns:a16="http://schemas.microsoft.com/office/drawing/2014/main" val="4015087501"/>
                    </a:ext>
                  </a:extLst>
                </a:gridCol>
                <a:gridCol w="2128378">
                  <a:extLst>
                    <a:ext uri="{9D8B030D-6E8A-4147-A177-3AD203B41FA5}">
                      <a16:colId xmlns:a16="http://schemas.microsoft.com/office/drawing/2014/main" val="3355785645"/>
                    </a:ext>
                  </a:extLst>
                </a:gridCol>
              </a:tblGrid>
              <a:tr h="321318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/>
                        <a:t>User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ro-RO" dirty="0"/>
                        <a:t>% of comments in the initiated </a:t>
                      </a:r>
                      <a:r>
                        <a:rPr lang="ro-RO"/>
                        <a:t>diffusions</a:t>
                      </a:r>
                    </a:p>
                    <a:p>
                      <a:pPr lvl="0" algn="ctr">
                        <a:buNone/>
                      </a:pPr>
                      <a:r>
                        <a:rPr lang="ro-RO"/>
                        <a:t>from</a:t>
                      </a:r>
                      <a:endParaRPr lang="ro-R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dirty="0"/>
                        <a:t>Stance at </a:t>
                      </a:r>
                      <a:r>
                        <a:rPr lang="ro-RO"/>
                        <a:t>current time-period</a:t>
                      </a: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307117"/>
                  </a:ext>
                </a:extLst>
              </a:tr>
              <a:tr h="326114"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ro-R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600">
                          <a:solidFill>
                            <a:schemeClr val="accent1"/>
                          </a:solidFill>
                        </a:rPr>
                        <a:t>against</a:t>
                      </a:r>
                      <a:endParaRPr lang="ro-RO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60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neutral</a:t>
                      </a:r>
                      <a:endParaRPr lang="ro-RO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600">
                          <a:solidFill>
                            <a:srgbClr val="FF0000"/>
                          </a:solidFill>
                        </a:rPr>
                        <a:t>brexit</a:t>
                      </a:r>
                      <a:endParaRPr lang="ro-RO" sz="16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935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0.4 0.4 0.4 0.4 0.4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0.2 0.2 0.2 0.2 0.2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0.4 0.4 0.4 0.4 0.4</a:t>
                      </a:r>
                      <a:endParaRPr lang="ro-RO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2 (</a:t>
                      </a:r>
                      <a:r>
                        <a:rPr lang="ro-RO" sz="140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neutral</a:t>
                      </a:r>
                      <a:r>
                        <a:rPr lang="ro-RO" sz="14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9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0 0 0 0 0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0 0 0 0 0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0 0 0 0 0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1 (</a:t>
                      </a:r>
                      <a:r>
                        <a:rPr lang="ro-RO" sz="1400">
                          <a:solidFill>
                            <a:srgbClr val="FF0000"/>
                          </a:solidFill>
                        </a:rPr>
                        <a:t>brexit</a:t>
                      </a:r>
                      <a:r>
                        <a:rPr lang="ro-RO" sz="14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0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1400"/>
                        <a:t>U3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0 0 0 0 0</a:t>
                      </a:r>
                      <a:endParaRPr lang="ro-RO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0 0 0 0 0</a:t>
                      </a:r>
                      <a:endParaRPr lang="ro-RO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 b="0" i="0" u="none" strike="noStrike" noProof="0">
                          <a:latin typeface="Calibri"/>
                        </a:rPr>
                        <a:t>0 0 0 0 0</a:t>
                      </a:r>
                      <a:endParaRPr lang="ro-RO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o-RO" sz="1400"/>
                        <a:t>0 (</a:t>
                      </a:r>
                      <a:r>
                        <a:rPr lang="ro-RO" sz="1400">
                          <a:solidFill>
                            <a:srgbClr val="0070C0"/>
                          </a:solidFill>
                        </a:rPr>
                        <a:t>against</a:t>
                      </a:r>
                      <a:r>
                        <a:rPr lang="ro-RO" sz="14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020629"/>
                  </a:ext>
                </a:extLst>
              </a:tr>
            </a:tbl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637004D3-C067-47E5-9188-C6B317C25A8A}"/>
              </a:ext>
            </a:extLst>
          </p:cNvPr>
          <p:cNvSpPr/>
          <p:nvPr/>
        </p:nvSpPr>
        <p:spPr>
          <a:xfrm>
            <a:off x="8515350" y="1476375"/>
            <a:ext cx="1776412" cy="1000125"/>
          </a:xfrm>
          <a:prstGeom prst="ellips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19C6C5-FF78-4CE5-8EC5-08A4052C15A0}"/>
              </a:ext>
            </a:extLst>
          </p:cNvPr>
          <p:cNvSpPr/>
          <p:nvPr/>
        </p:nvSpPr>
        <p:spPr>
          <a:xfrm>
            <a:off x="8034337" y="3028950"/>
            <a:ext cx="1309687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4F2B80-F282-4BB0-8D8F-9A719F3F2477}"/>
              </a:ext>
            </a:extLst>
          </p:cNvPr>
          <p:cNvSpPr/>
          <p:nvPr/>
        </p:nvSpPr>
        <p:spPr>
          <a:xfrm>
            <a:off x="8515349" y="5129211"/>
            <a:ext cx="1309687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0FC06A-51BE-422B-8370-3CDE690D32AF}"/>
              </a:ext>
            </a:extLst>
          </p:cNvPr>
          <p:cNvSpPr/>
          <p:nvPr/>
        </p:nvSpPr>
        <p:spPr>
          <a:xfrm>
            <a:off x="9591675" y="4071938"/>
            <a:ext cx="1319212" cy="62865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339D1D-48AA-4C51-AFAE-7C7A3E0E3E09}"/>
              </a:ext>
            </a:extLst>
          </p:cNvPr>
          <p:cNvSpPr/>
          <p:nvPr/>
        </p:nvSpPr>
        <p:spPr>
          <a:xfrm>
            <a:off x="10610850" y="5119688"/>
            <a:ext cx="1300162" cy="61912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9B8AF3-153B-4700-9848-061A68A2DE18}"/>
              </a:ext>
            </a:extLst>
          </p:cNvPr>
          <p:cNvSpPr/>
          <p:nvPr/>
        </p:nvSpPr>
        <p:spPr>
          <a:xfrm>
            <a:off x="9534524" y="3028950"/>
            <a:ext cx="1300162" cy="61912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F72E96-FC15-497B-9476-8196DFC2B031}"/>
              </a:ext>
            </a:extLst>
          </p:cNvPr>
          <p:cNvSpPr txBox="1"/>
          <p:nvPr/>
        </p:nvSpPr>
        <p:spPr>
          <a:xfrm>
            <a:off x="4610100" y="5810250"/>
            <a:ext cx="22098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1600" i="1" dirty="0"/>
              <a:t>All 0 because U2 and U3 </a:t>
            </a:r>
            <a:r>
              <a:rPr lang="ro-RO" sz="1600" i="1"/>
              <a:t>don't initiate diffusions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55354D-64EC-4C5B-A946-EF216CD03F43}"/>
              </a:ext>
            </a:extLst>
          </p:cNvPr>
          <p:cNvCxnSpPr/>
          <p:nvPr/>
        </p:nvCxnSpPr>
        <p:spPr>
          <a:xfrm>
            <a:off x="3676650" y="4876800"/>
            <a:ext cx="914400" cy="914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6CC5EF-4458-40C6-B3FB-35B6EE063817}"/>
              </a:ext>
            </a:extLst>
          </p:cNvPr>
          <p:cNvCxnSpPr>
            <a:cxnSpLocks/>
          </p:cNvCxnSpPr>
          <p:nvPr/>
        </p:nvCxnSpPr>
        <p:spPr>
          <a:xfrm>
            <a:off x="5124450" y="4491038"/>
            <a:ext cx="280988" cy="13096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6000CB-EFEE-439D-B268-4D9C5807BAC5}"/>
              </a:ext>
            </a:extLst>
          </p:cNvPr>
          <p:cNvSpPr txBox="1"/>
          <p:nvPr/>
        </p:nvSpPr>
        <p:spPr>
          <a:xfrm>
            <a:off x="272415" y="5525353"/>
            <a:ext cx="35099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o-RO" sz="1600" i="1" dirty="0"/>
              <a:t>One initiated diffusion, in which 2/5 comments are </a:t>
            </a:r>
            <a:r>
              <a:rPr lang="ro-RO" sz="1600" i="1">
                <a:solidFill>
                  <a:schemeClr val="accent1"/>
                </a:solidFill>
              </a:rPr>
              <a:t>against </a:t>
            </a:r>
            <a:endParaRPr lang="ro-RO">
              <a:solidFill>
                <a:schemeClr val="accent1"/>
              </a:solidFill>
            </a:endParaRPr>
          </a:p>
          <a:p>
            <a:pPr algn="ctr"/>
            <a:r>
              <a:rPr lang="ro-RO" sz="1600" i="1"/>
              <a:t>[quantile(0.4) = 0.4 0.4 0.4 0.4 0.4]</a:t>
            </a:r>
            <a:endParaRPr lang="ro-RO" sz="1600" i="1">
              <a:cs typeface="Calibri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20CA27-2E6F-4680-BCB8-CE96E731D3CF}"/>
              </a:ext>
            </a:extLst>
          </p:cNvPr>
          <p:cNvCxnSpPr>
            <a:cxnSpLocks/>
          </p:cNvCxnSpPr>
          <p:nvPr/>
        </p:nvCxnSpPr>
        <p:spPr>
          <a:xfrm>
            <a:off x="2052637" y="4081463"/>
            <a:ext cx="183019" cy="14438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07C43233-14CA-425C-AE30-1C349CD9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2CD49BA-BEC5-4D7C-A2C6-103131CFF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3143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F4A7-6F82-4B2D-9DCC-03F96B40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>
                <a:latin typeface="Garamond"/>
                <a:ea typeface="+mj-lt"/>
                <a:cs typeface="+mj-lt"/>
              </a:rPr>
              <a:t>Features based on the structure of the diffusions</a:t>
            </a:r>
            <a:endParaRPr lang="ro-RO">
              <a:latin typeface="Garamon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1E04A-360C-45B1-B4FE-7361D6B38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3040062"/>
            <a:ext cx="4933950" cy="512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o-RO" b="1">
                <a:latin typeface="Garamond"/>
                <a:cs typeface="Calibri" panose="020F0502020204030204"/>
              </a:rPr>
              <a:t>FS4. All features</a:t>
            </a:r>
          </a:p>
          <a:p>
            <a:pPr marL="0" indent="0">
              <a:buNone/>
            </a:pPr>
            <a:endParaRPr lang="ro-RO" dirty="0">
              <a:latin typeface="Garamond"/>
              <a:cs typeface="Calibri" panose="020F0502020204030204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1B369D-8774-4646-9139-F3FA22FF916B}"/>
              </a:ext>
            </a:extLst>
          </p:cNvPr>
          <p:cNvSpPr txBox="1">
            <a:spLocks/>
          </p:cNvSpPr>
          <p:nvPr/>
        </p:nvSpPr>
        <p:spPr>
          <a:xfrm>
            <a:off x="4772025" y="4154487"/>
            <a:ext cx="2824163" cy="512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o-RO" b="1">
                <a:latin typeface="Garamond"/>
                <a:cs typeface="Calibri" panose="020F0502020204030204"/>
              </a:rPr>
              <a:t>FS1 + FS2 + FS3</a:t>
            </a:r>
            <a:endParaRPr lang="ro-RO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1CC80-F2AB-4CC7-919E-F2225119F216}"/>
              </a:ext>
            </a:extLst>
          </p:cNvPr>
          <p:cNvSpPr txBox="1"/>
          <p:nvPr/>
        </p:nvSpPr>
        <p:spPr>
          <a:xfrm>
            <a:off x="3214687" y="3109913"/>
            <a:ext cx="81391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dirty="0">
                <a:cs typeface="Calibri"/>
              </a:rPr>
              <a:t>Aggregation of the </a:t>
            </a:r>
            <a:r>
              <a:rPr lang="ro-RO">
                <a:cs typeface="Calibri"/>
              </a:rPr>
              <a:t>previous 3 feature sets, with elimination of common columns.</a:t>
            </a:r>
            <a:endParaRPr lang="ro-RO" dirty="0"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62483-6545-4CCD-8479-CB90F088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347CE-61A0-4C67-B3D8-8BA8E3A1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19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9955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41E1-76E4-41DB-9078-CF37B7E4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47E35-750A-4CD8-A28A-E93F1BE7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02.07.2019</a:t>
            </a:r>
            <a:endParaRPr lang="ro-RO"/>
          </a:p>
        </p:txBody>
      </p:sp>
      <p:pic>
        <p:nvPicPr>
          <p:cNvPr id="11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CA51E51-02A6-4450-B307-7118BAA5C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008766" cy="2942727"/>
          </a:xfrm>
          <a:prstGeom prst="rect">
            <a:avLst/>
          </a:prstGeom>
        </p:spPr>
      </p:pic>
      <p:pic>
        <p:nvPicPr>
          <p:cNvPr id="13" name="Picture 12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4B3BC809-ECCC-4FC7-BB63-A31EF80AC7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224" y="2384599"/>
            <a:ext cx="1992806" cy="23353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 descr="A picture containing clothing, shirt, sleeve&#10;&#10;Description generated with very high confidence">
            <a:extLst>
              <a:ext uri="{FF2B5EF4-FFF2-40B4-BE49-F238E27FC236}">
                <a16:creationId xmlns:a16="http://schemas.microsoft.com/office/drawing/2014/main" id="{118B5D58-BA0F-4325-B520-F341A26E44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62" y="2384599"/>
            <a:ext cx="1992802" cy="23354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Picture 18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D092A696-A2C8-4182-8031-220BF7DF1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712" y="613470"/>
            <a:ext cx="2991368" cy="27965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BBCFE2-8192-4734-8341-5D2F67132560}"/>
              </a:ext>
            </a:extLst>
          </p:cNvPr>
          <p:cNvSpPr txBox="1"/>
          <p:nvPr/>
        </p:nvSpPr>
        <p:spPr>
          <a:xfrm>
            <a:off x="1342598" y="5167312"/>
            <a:ext cx="9889509" cy="10772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Aim: predict the opinion of NEUTRAL users, based on the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their communities and conversations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2C0B3E-1DD2-4610-B667-4327779A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8862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813C-89B5-4CA0-B5F9-578AC2F1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atin typeface="Garamond"/>
                <a:cs typeface="Calibri Light"/>
              </a:rPr>
              <a:t>Classifiers</a:t>
            </a:r>
            <a:endParaRPr lang="en-IN">
              <a:latin typeface="Garamon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7311C-B6E8-435A-A73D-97B29BED5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11362"/>
            <a:ext cx="5257801" cy="30246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>
                <a:latin typeface="Garamond"/>
                <a:ea typeface="+mn-lt"/>
                <a:cs typeface="+mn-lt"/>
              </a:rPr>
              <a:t>Logistic regression</a:t>
            </a:r>
          </a:p>
          <a:p>
            <a:r>
              <a:rPr lang="en-CA" dirty="0">
                <a:latin typeface="Garamond"/>
                <a:ea typeface="+mn-lt"/>
                <a:cs typeface="+mn-lt"/>
              </a:rPr>
              <a:t>k-NN</a:t>
            </a:r>
          </a:p>
          <a:p>
            <a:r>
              <a:rPr lang="en-CA" dirty="0">
                <a:latin typeface="Garamond"/>
                <a:ea typeface="+mn-lt"/>
                <a:cs typeface="+mn-lt"/>
              </a:rPr>
              <a:t>Random Forest </a:t>
            </a:r>
            <a:r>
              <a:rPr lang="en-CA" sz="2000" dirty="0">
                <a:solidFill>
                  <a:schemeClr val="bg2">
                    <a:lumMod val="50000"/>
                  </a:schemeClr>
                </a:solidFill>
                <a:latin typeface="Garamond"/>
                <a:ea typeface="+mn-lt"/>
                <a:cs typeface="+mn-lt"/>
              </a:rPr>
              <a:t>[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Ho, 1995]</a:t>
            </a:r>
            <a:endParaRPr lang="en-CA" dirty="0">
              <a:solidFill>
                <a:schemeClr val="bg2">
                  <a:lumMod val="50000"/>
                </a:schemeClr>
              </a:solidFill>
              <a:latin typeface="Garamond"/>
              <a:ea typeface="+mn-lt"/>
              <a:cs typeface="+mn-lt"/>
            </a:endParaRPr>
          </a:p>
          <a:p>
            <a:r>
              <a:rPr lang="en-CA" dirty="0">
                <a:latin typeface="Garamond"/>
                <a:ea typeface="+mn-lt"/>
                <a:cs typeface="+mn-lt"/>
              </a:rPr>
              <a:t>Gradient Boosting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[Friedman, 2001]</a:t>
            </a:r>
            <a:endParaRPr lang="en-CA" sz="2000" dirty="0">
              <a:solidFill>
                <a:schemeClr val="bg2">
                  <a:lumMod val="50000"/>
                </a:schemeClr>
              </a:solidFill>
              <a:latin typeface="Garamond"/>
              <a:ea typeface="+mn-lt"/>
              <a:cs typeface="+mn-lt"/>
            </a:endParaRPr>
          </a:p>
          <a:p>
            <a:r>
              <a:rPr lang="en-CA" dirty="0" err="1">
                <a:latin typeface="Garamond"/>
                <a:ea typeface="+mn-lt"/>
                <a:cs typeface="+mn-lt"/>
              </a:rPr>
              <a:t>XGBoost</a:t>
            </a:r>
            <a:r>
              <a:rPr lang="en-CA" dirty="0">
                <a:latin typeface="Garamond"/>
                <a:ea typeface="+mn-lt"/>
                <a:cs typeface="+mn-lt"/>
              </a:rPr>
              <a:t> </a:t>
            </a:r>
            <a:r>
              <a:rPr lang="en-CA" sz="2000" dirty="0">
                <a:solidFill>
                  <a:schemeClr val="bg2">
                    <a:lumMod val="50000"/>
                  </a:schemeClr>
                </a:solidFill>
                <a:latin typeface="Garamond"/>
                <a:ea typeface="+mn-lt"/>
                <a:cs typeface="+mn-lt"/>
              </a:rPr>
              <a:t>[</a:t>
            </a:r>
            <a:r>
              <a:rPr lang="en-CA" sz="2000" dirty="0" err="1">
                <a:solidFill>
                  <a:schemeClr val="bg2">
                    <a:lumMod val="50000"/>
                  </a:schemeClr>
                </a:solidFill>
                <a:latin typeface="Garamond"/>
                <a:ea typeface="+mn-lt"/>
                <a:cs typeface="+mn-lt"/>
              </a:rPr>
              <a:t>Chen&amp;Guestrin</a:t>
            </a:r>
            <a:r>
              <a:rPr lang="en-CA" sz="2000" dirty="0">
                <a:solidFill>
                  <a:schemeClr val="bg2">
                    <a:lumMod val="50000"/>
                  </a:schemeClr>
                </a:solidFill>
                <a:latin typeface="Garamond"/>
                <a:ea typeface="+mn-lt"/>
                <a:cs typeface="+mn-lt"/>
              </a:rPr>
              <a:t>, KDD'16]</a:t>
            </a:r>
            <a:endParaRPr lang="en-CA" dirty="0">
              <a:solidFill>
                <a:schemeClr val="bg2">
                  <a:lumMod val="50000"/>
                </a:schemeClr>
              </a:solidFill>
              <a:latin typeface="Garamond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1BB07-3A0A-4A1C-AC8B-467BA86C961E}"/>
              </a:ext>
            </a:extLst>
          </p:cNvPr>
          <p:cNvSpPr txBox="1"/>
          <p:nvPr/>
        </p:nvSpPr>
        <p:spPr>
          <a:xfrm>
            <a:off x="6096000" y="2009679"/>
            <a:ext cx="586853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029" sz="2400" dirty="0">
                <a:latin typeface="Garamond"/>
                <a:ea typeface="+mn-lt"/>
                <a:cs typeface="+mn-lt"/>
              </a:rPr>
              <a:t>Hyperparameters tuning using Randomized Search 3-fold Cross Validation</a:t>
            </a:r>
          </a:p>
          <a:p>
            <a:endParaRPr lang="en-029" sz="2400" dirty="0">
              <a:latin typeface="Garamon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029" sz="2400" dirty="0">
                <a:latin typeface="Garamond"/>
                <a:ea typeface="+mn-lt"/>
                <a:cs typeface="+mn-lt"/>
              </a:rPr>
              <a:t>Evaluation using 10-fold Cross Validation</a:t>
            </a:r>
          </a:p>
          <a:p>
            <a:endParaRPr lang="en-029" sz="2400" dirty="0">
              <a:latin typeface="Garamond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029" sz="2400" dirty="0">
                <a:latin typeface="Garamond"/>
                <a:ea typeface="+mn-lt"/>
                <a:cs typeface="+mn-lt"/>
              </a:rPr>
              <a:t>Reporting mean and standard deviation of F1 Score.</a:t>
            </a:r>
            <a:endParaRPr lang="en-029" sz="2400" dirty="0">
              <a:latin typeface="Garamond"/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4591E-8AB5-4E65-809A-8629773B3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DD111-7A37-41C8-9EE6-B88D783FB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58657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FA7F-4409-455E-8CCB-B6B9AC55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86"/>
            <a:ext cx="10515600" cy="1325563"/>
          </a:xfrm>
        </p:spPr>
        <p:txBody>
          <a:bodyPr/>
          <a:lstStyle/>
          <a:p>
            <a:r>
              <a:rPr lang="en-AU" dirty="0">
                <a:latin typeface="Garamond"/>
                <a:cs typeface="Calibri Ligh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D82A-48A9-47CC-98D2-82E7C7262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9928" y="2095981"/>
            <a:ext cx="4406826" cy="4760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Dataset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B828F3D4-A054-44DF-A833-C55C6F6E6763}"/>
              </a:ext>
            </a:extLst>
          </p:cNvPr>
          <p:cNvSpPr/>
          <p:nvPr/>
        </p:nvSpPr>
        <p:spPr>
          <a:xfrm>
            <a:off x="1302039" y="1907212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208" name="Graphic 208" descr="Bază de date">
            <a:extLst>
              <a:ext uri="{FF2B5EF4-FFF2-40B4-BE49-F238E27FC236}">
                <a16:creationId xmlns:a16="http://schemas.microsoft.com/office/drawing/2014/main" id="{B089C681-4B6E-4E23-BBD0-99BD5DE4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726" y="1900232"/>
            <a:ext cx="821611" cy="821611"/>
          </a:xfrm>
          <a:prstGeom prst="rect">
            <a:avLst/>
          </a:prstGeom>
        </p:spPr>
      </p:pic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2578122E-731D-4891-A03A-E2E3FD39300A}"/>
              </a:ext>
            </a:extLst>
          </p:cNvPr>
          <p:cNvSpPr/>
          <p:nvPr/>
        </p:nvSpPr>
        <p:spPr>
          <a:xfrm>
            <a:off x="1302039" y="2871257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39479BCE-1083-44A4-9DED-159838C42117}"/>
              </a:ext>
            </a:extLst>
          </p:cNvPr>
          <p:cNvSpPr/>
          <p:nvPr/>
        </p:nvSpPr>
        <p:spPr>
          <a:xfrm>
            <a:off x="1302039" y="3864166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2D0F518E-4BAB-4442-BB32-AC0A6F61C859}"/>
              </a:ext>
            </a:extLst>
          </p:cNvPr>
          <p:cNvSpPr/>
          <p:nvPr/>
        </p:nvSpPr>
        <p:spPr>
          <a:xfrm>
            <a:off x="1302038" y="4868621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3709720-BF0C-4A3C-8803-B93E1F2B25F6}"/>
              </a:ext>
            </a:extLst>
          </p:cNvPr>
          <p:cNvSpPr/>
          <p:nvPr/>
        </p:nvSpPr>
        <p:spPr>
          <a:xfrm>
            <a:off x="1302038" y="5830024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24" name="Content Placeholder 2">
            <a:extLst>
              <a:ext uri="{FF2B5EF4-FFF2-40B4-BE49-F238E27FC236}">
                <a16:creationId xmlns:a16="http://schemas.microsoft.com/office/drawing/2014/main" id="{0FA3995E-F3CB-4FC8-A923-C579427A25FC}"/>
              </a:ext>
            </a:extLst>
          </p:cNvPr>
          <p:cNvSpPr txBox="1">
            <a:spLocks/>
          </p:cNvSpPr>
          <p:nvPr/>
        </p:nvSpPr>
        <p:spPr>
          <a:xfrm>
            <a:off x="2422237" y="4055245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Political Stance Predictor 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cs typeface="Calibri"/>
            </a:endParaRPr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1FC0E7C4-C6C6-4AAB-9B17-D7571DC1C66F}"/>
              </a:ext>
            </a:extLst>
          </p:cNvPr>
          <p:cNvSpPr txBox="1">
            <a:spLocks/>
          </p:cNvSpPr>
          <p:nvPr/>
        </p:nvSpPr>
        <p:spPr>
          <a:xfrm>
            <a:off x="2422237" y="5059699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>
                <a:latin typeface="Garamond"/>
                <a:ea typeface="+mn-lt"/>
                <a:cs typeface="+mn-lt"/>
              </a:rPr>
              <a:t>Results </a:t>
            </a:r>
            <a:endParaRPr lang="en-CA" dirty="0">
              <a:latin typeface="Garamond"/>
              <a:cs typeface="Arial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CA" dirty="0"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CA" dirty="0">
              <a:latin typeface="Garamond"/>
              <a:ea typeface="+mn-lt"/>
              <a:cs typeface="+mn-lt"/>
            </a:endParaRPr>
          </a:p>
        </p:txBody>
      </p:sp>
      <p:sp>
        <p:nvSpPr>
          <p:cNvPr id="228" name="Content Placeholder 2">
            <a:extLst>
              <a:ext uri="{FF2B5EF4-FFF2-40B4-BE49-F238E27FC236}">
                <a16:creationId xmlns:a16="http://schemas.microsoft.com/office/drawing/2014/main" id="{26829CA1-9105-455B-B884-FE20C30CE8D4}"/>
              </a:ext>
            </a:extLst>
          </p:cNvPr>
          <p:cNvSpPr txBox="1">
            <a:spLocks/>
          </p:cNvSpPr>
          <p:nvPr/>
        </p:nvSpPr>
        <p:spPr>
          <a:xfrm>
            <a:off x="2422237" y="6021102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Conclusion and future work </a:t>
            </a: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30" name="Content Placeholder 2">
            <a:extLst>
              <a:ext uri="{FF2B5EF4-FFF2-40B4-BE49-F238E27FC236}">
                <a16:creationId xmlns:a16="http://schemas.microsoft.com/office/drawing/2014/main" id="{6FB4B446-3F3D-44BA-8CE2-7D3071887E2C}"/>
              </a:ext>
            </a:extLst>
          </p:cNvPr>
          <p:cNvSpPr txBox="1">
            <a:spLocks/>
          </p:cNvSpPr>
          <p:nvPr/>
        </p:nvSpPr>
        <p:spPr>
          <a:xfrm>
            <a:off x="2422237" y="3068108"/>
            <a:ext cx="5376784" cy="4708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Longitudinal analysis of topic evolution </a:t>
            </a: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pic>
        <p:nvPicPr>
          <p:cNvPr id="231" name="Graphic 231" descr="Statistici">
            <a:extLst>
              <a:ext uri="{FF2B5EF4-FFF2-40B4-BE49-F238E27FC236}">
                <a16:creationId xmlns:a16="http://schemas.microsoft.com/office/drawing/2014/main" id="{9EC62E43-5A37-45F6-BE80-935F3EB50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3482" y="2872701"/>
            <a:ext cx="818091" cy="818091"/>
          </a:xfrm>
          <a:prstGeom prst="rect">
            <a:avLst/>
          </a:prstGeom>
        </p:spPr>
      </p:pic>
      <p:pic>
        <p:nvPicPr>
          <p:cNvPr id="4" name="Graphic 4" descr="Conferențiar">
            <a:extLst>
              <a:ext uri="{FF2B5EF4-FFF2-40B4-BE49-F238E27FC236}">
                <a16:creationId xmlns:a16="http://schemas.microsoft.com/office/drawing/2014/main" id="{E1B9636B-F0C9-4CB0-9640-C372A40D3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3482" y="3859837"/>
            <a:ext cx="821611" cy="821611"/>
          </a:xfrm>
          <a:prstGeom prst="rect">
            <a:avLst/>
          </a:prstGeom>
        </p:spPr>
      </p:pic>
      <p:pic>
        <p:nvPicPr>
          <p:cNvPr id="6" name="Graphic 6" descr="Listă de verificare">
            <a:extLst>
              <a:ext uri="{FF2B5EF4-FFF2-40B4-BE49-F238E27FC236}">
                <a16:creationId xmlns:a16="http://schemas.microsoft.com/office/drawing/2014/main" id="{884BD865-38CA-4300-B549-7E1C98C680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3482" y="4864292"/>
            <a:ext cx="821611" cy="821611"/>
          </a:xfrm>
          <a:prstGeom prst="rect">
            <a:avLst/>
          </a:prstGeom>
        </p:spPr>
      </p:pic>
      <p:pic>
        <p:nvPicPr>
          <p:cNvPr id="8" name="Graphic 8" descr="Partajare">
            <a:extLst>
              <a:ext uri="{FF2B5EF4-FFF2-40B4-BE49-F238E27FC236}">
                <a16:creationId xmlns:a16="http://schemas.microsoft.com/office/drawing/2014/main" id="{C7F42C5F-BE0C-4CD2-9579-B78A023E9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3482" y="5825695"/>
            <a:ext cx="821611" cy="8216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C43CD41-0A67-40DC-AF58-C10AE72DAEE4}"/>
              </a:ext>
            </a:extLst>
          </p:cNvPr>
          <p:cNvSpPr txBox="1">
            <a:spLocks/>
          </p:cNvSpPr>
          <p:nvPr/>
        </p:nvSpPr>
        <p:spPr>
          <a:xfrm>
            <a:off x="2419928" y="1136841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State of the Art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93CDB96-6692-4602-8D95-3729EAA076B8}"/>
              </a:ext>
            </a:extLst>
          </p:cNvPr>
          <p:cNvSpPr/>
          <p:nvPr/>
        </p:nvSpPr>
        <p:spPr>
          <a:xfrm>
            <a:off x="1302037" y="961223"/>
            <a:ext cx="819536" cy="819536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10" name="Graphic 9" descr="Books">
            <a:extLst>
              <a:ext uri="{FF2B5EF4-FFF2-40B4-BE49-F238E27FC236}">
                <a16:creationId xmlns:a16="http://schemas.microsoft.com/office/drawing/2014/main" id="{8DC4C402-126B-4E25-A8E5-2C58D085C5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8548" y="977734"/>
            <a:ext cx="786513" cy="78651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1AC2F5-251D-4EBE-A929-3D4C949D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21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02837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DDF9-D1C8-4CCC-9746-225FAB07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latin typeface="Garamond"/>
                <a:cs typeface="Calibri Light"/>
              </a:rPr>
              <a:t>Results</a:t>
            </a:r>
            <a:endParaRPr lang="ro-RO">
              <a:latin typeface="Garamon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B5580-D102-4896-96CF-495CEB2E6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35150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>
                <a:latin typeface="Garamond"/>
                <a:ea typeface="+mn-lt"/>
                <a:cs typeface="+mn-lt"/>
              </a:rPr>
              <a:t>Good F1 scores obtained by most predictors (3-class prediction problem);</a:t>
            </a:r>
            <a:endParaRPr lang="ro-RO">
              <a:latin typeface="Garamond"/>
              <a:cs typeface="Calibri" panose="020F0502020204030204"/>
            </a:endParaRPr>
          </a:p>
          <a:p>
            <a:pPr marL="0" indent="0">
              <a:buNone/>
            </a:pPr>
            <a:endParaRPr lang="ro-RO" dirty="0">
              <a:latin typeface="Garamond"/>
              <a:ea typeface="+mn-lt"/>
              <a:cs typeface="+mn-lt"/>
            </a:endParaRPr>
          </a:p>
          <a:p>
            <a:r>
              <a:rPr lang="ro-RO">
                <a:latin typeface="Garamond"/>
                <a:ea typeface="+mn-lt"/>
                <a:cs typeface="+mn-lt"/>
              </a:rPr>
              <a:t>The best predictor is XGBoost trained with FS4 (F1 = 0.57, sdev = 0.03);</a:t>
            </a:r>
            <a:endParaRPr lang="ro-RO">
              <a:latin typeface="Garamond"/>
              <a:cs typeface="Calibri" panose="020F0502020204030204"/>
            </a:endParaRPr>
          </a:p>
        </p:txBody>
      </p:sp>
      <p:pic>
        <p:nvPicPr>
          <p:cNvPr id="5" name="Picture 5" descr="O imagine care conține captură de ecran&#10;&#10;Descrierea a fost generată cu un grad mare de încredere">
            <a:extLst>
              <a:ext uri="{FF2B5EF4-FFF2-40B4-BE49-F238E27FC236}">
                <a16:creationId xmlns:a16="http://schemas.microsoft.com/office/drawing/2014/main" id="{F9ADBF7F-7CDA-4BB3-B9CA-FDFF12BDE7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2162" y="1361249"/>
            <a:ext cx="6176963" cy="464191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EB6F8-6E10-4838-BF1D-468C30563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B8B51-79EE-4BBA-9343-50C438C9A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6933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FBB94-853A-40AE-9B3F-25082F41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latin typeface="Garamond"/>
                <a:cs typeface="Calibri Light"/>
              </a:rPr>
              <a:t>F1 score by transition type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6B91461-F709-48A9-82CF-98A03247AF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093351"/>
            <a:ext cx="5157787" cy="150766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D076F-6995-49E9-8CA1-10CCEBC0A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8200" y="3871913"/>
            <a:ext cx="5183188" cy="823912"/>
          </a:xfrm>
        </p:spPr>
        <p:txBody>
          <a:bodyPr>
            <a:normAutofit/>
          </a:bodyPr>
          <a:lstStyle/>
          <a:p>
            <a:r>
              <a:rPr lang="ro-RO" b="0">
                <a:latin typeface="Garamond"/>
                <a:ea typeface="+mn-lt"/>
                <a:cs typeface="+mn-lt"/>
              </a:rPr>
              <a:t>Promising results when predicting future stance for Neutral users</a:t>
            </a:r>
            <a:endParaRPr lang="ro-RO" dirty="0">
              <a:latin typeface="Garamond"/>
              <a:cs typeface="Calibri" panose="020F0502020204030204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066DEBB-533A-44E8-B6BC-A8351F735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00242" y="1690687"/>
            <a:ext cx="3912891" cy="3146426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573C43F-B546-48F0-BFF4-FC969A09E463}"/>
              </a:ext>
            </a:extLst>
          </p:cNvPr>
          <p:cNvSpPr txBox="1">
            <a:spLocks/>
          </p:cNvSpPr>
          <p:nvPr/>
        </p:nvSpPr>
        <p:spPr>
          <a:xfrm>
            <a:off x="6462712" y="5019675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b="0">
                <a:latin typeface="Garamond"/>
                <a:ea typeface="+mn-lt"/>
                <a:cs typeface="+mn-lt"/>
              </a:rPr>
              <a:t>The quality of the predictions is proportional </a:t>
            </a:r>
            <a:r>
              <a:rPr lang="ro-RO" b="0" dirty="0">
                <a:latin typeface="Garamond"/>
                <a:ea typeface="+mn-lt"/>
                <a:cs typeface="+mn-lt"/>
              </a:rPr>
              <a:t>with the number of users performing these transitions.</a:t>
            </a:r>
            <a:endParaRPr lang="ro-RO">
              <a:latin typeface="Garamond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3C597F-FBD4-4B83-98C4-E1130DB2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C52DC-DD69-44F9-82CB-FF3F8433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23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53319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685D-7A0A-4171-A01F-62521476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latin typeface="Garamond"/>
                <a:ea typeface="+mj-lt"/>
                <a:cs typeface="+mj-lt"/>
              </a:rPr>
              <a:t>Predicting Neutral users behaviour</a:t>
            </a:r>
            <a:endParaRPr lang="ro-RO">
              <a:latin typeface="Garamond"/>
            </a:endParaRPr>
          </a:p>
        </p:txBody>
      </p:sp>
      <p:pic>
        <p:nvPicPr>
          <p:cNvPr id="4" name="Picture 4" descr="O imagine care conține instrument de scris, papetărie, creion&#10;&#10;Descrierea a fost generată cu un grad foarte mare de încredere">
            <a:extLst>
              <a:ext uri="{FF2B5EF4-FFF2-40B4-BE49-F238E27FC236}">
                <a16:creationId xmlns:a16="http://schemas.microsoft.com/office/drawing/2014/main" id="{F041BB17-F8E9-42E2-A77E-29B460CBA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9858" y="1411288"/>
            <a:ext cx="8653210" cy="505142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64339-B0EA-49AC-B48A-E7B76127E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A0A88-2D93-423A-A508-15DB902C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27665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FA7F-4409-455E-8CCB-B6B9AC55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86"/>
            <a:ext cx="10515600" cy="1325563"/>
          </a:xfrm>
        </p:spPr>
        <p:txBody>
          <a:bodyPr/>
          <a:lstStyle/>
          <a:p>
            <a:r>
              <a:rPr lang="en-AU" dirty="0">
                <a:latin typeface="Garamond"/>
                <a:cs typeface="Calibri Ligh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D82A-48A9-47CC-98D2-82E7C7262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9928" y="2095981"/>
            <a:ext cx="4406826" cy="4760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Dataset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B828F3D4-A054-44DF-A833-C55C6F6E6763}"/>
              </a:ext>
            </a:extLst>
          </p:cNvPr>
          <p:cNvSpPr/>
          <p:nvPr/>
        </p:nvSpPr>
        <p:spPr>
          <a:xfrm>
            <a:off x="1302039" y="1907212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208" name="Graphic 208" descr="Bază de date">
            <a:extLst>
              <a:ext uri="{FF2B5EF4-FFF2-40B4-BE49-F238E27FC236}">
                <a16:creationId xmlns:a16="http://schemas.microsoft.com/office/drawing/2014/main" id="{B089C681-4B6E-4E23-BBD0-99BD5DE4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726" y="1900232"/>
            <a:ext cx="821611" cy="821611"/>
          </a:xfrm>
          <a:prstGeom prst="rect">
            <a:avLst/>
          </a:prstGeom>
        </p:spPr>
      </p:pic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2578122E-731D-4891-A03A-E2E3FD39300A}"/>
              </a:ext>
            </a:extLst>
          </p:cNvPr>
          <p:cNvSpPr/>
          <p:nvPr/>
        </p:nvSpPr>
        <p:spPr>
          <a:xfrm>
            <a:off x="1302039" y="2871257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39479BCE-1083-44A4-9DED-159838C42117}"/>
              </a:ext>
            </a:extLst>
          </p:cNvPr>
          <p:cNvSpPr/>
          <p:nvPr/>
        </p:nvSpPr>
        <p:spPr>
          <a:xfrm>
            <a:off x="1302039" y="3864166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2D0F518E-4BAB-4442-BB32-AC0A6F61C859}"/>
              </a:ext>
            </a:extLst>
          </p:cNvPr>
          <p:cNvSpPr/>
          <p:nvPr/>
        </p:nvSpPr>
        <p:spPr>
          <a:xfrm>
            <a:off x="1302038" y="4868621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3709720-BF0C-4A3C-8803-B93E1F2B25F6}"/>
              </a:ext>
            </a:extLst>
          </p:cNvPr>
          <p:cNvSpPr/>
          <p:nvPr/>
        </p:nvSpPr>
        <p:spPr>
          <a:xfrm>
            <a:off x="1302038" y="5830024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24" name="Content Placeholder 2">
            <a:extLst>
              <a:ext uri="{FF2B5EF4-FFF2-40B4-BE49-F238E27FC236}">
                <a16:creationId xmlns:a16="http://schemas.microsoft.com/office/drawing/2014/main" id="{0FA3995E-F3CB-4FC8-A923-C579427A25FC}"/>
              </a:ext>
            </a:extLst>
          </p:cNvPr>
          <p:cNvSpPr txBox="1">
            <a:spLocks/>
          </p:cNvSpPr>
          <p:nvPr/>
        </p:nvSpPr>
        <p:spPr>
          <a:xfrm>
            <a:off x="2422237" y="4055245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Political Stance Predictor 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cs typeface="Calibri"/>
            </a:endParaRPr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1FC0E7C4-C6C6-4AAB-9B17-D7571DC1C66F}"/>
              </a:ext>
            </a:extLst>
          </p:cNvPr>
          <p:cNvSpPr txBox="1">
            <a:spLocks/>
          </p:cNvSpPr>
          <p:nvPr/>
        </p:nvSpPr>
        <p:spPr>
          <a:xfrm>
            <a:off x="2422237" y="5059699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Results </a:t>
            </a: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cs typeface="Arial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28" name="Content Placeholder 2">
            <a:extLst>
              <a:ext uri="{FF2B5EF4-FFF2-40B4-BE49-F238E27FC236}">
                <a16:creationId xmlns:a16="http://schemas.microsoft.com/office/drawing/2014/main" id="{26829CA1-9105-455B-B884-FE20C30CE8D4}"/>
              </a:ext>
            </a:extLst>
          </p:cNvPr>
          <p:cNvSpPr txBox="1">
            <a:spLocks/>
          </p:cNvSpPr>
          <p:nvPr/>
        </p:nvSpPr>
        <p:spPr>
          <a:xfrm>
            <a:off x="2422237" y="6021102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latin typeface="Garamond"/>
                <a:ea typeface="+mn-lt"/>
                <a:cs typeface="+mn-lt"/>
              </a:rPr>
              <a:t>Conclusion and future work </a:t>
            </a:r>
            <a:endParaRPr lang="en-029" dirty="0"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029" dirty="0"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029" dirty="0">
              <a:latin typeface="Garamond"/>
              <a:ea typeface="+mn-lt"/>
              <a:cs typeface="+mn-lt"/>
            </a:endParaRPr>
          </a:p>
        </p:txBody>
      </p:sp>
      <p:sp>
        <p:nvSpPr>
          <p:cNvPr id="230" name="Content Placeholder 2">
            <a:extLst>
              <a:ext uri="{FF2B5EF4-FFF2-40B4-BE49-F238E27FC236}">
                <a16:creationId xmlns:a16="http://schemas.microsoft.com/office/drawing/2014/main" id="{6FB4B446-3F3D-44BA-8CE2-7D3071887E2C}"/>
              </a:ext>
            </a:extLst>
          </p:cNvPr>
          <p:cNvSpPr txBox="1">
            <a:spLocks/>
          </p:cNvSpPr>
          <p:nvPr/>
        </p:nvSpPr>
        <p:spPr>
          <a:xfrm>
            <a:off x="2422237" y="3068108"/>
            <a:ext cx="5376784" cy="4708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Longitudinal analysis of topic evolution </a:t>
            </a: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pic>
        <p:nvPicPr>
          <p:cNvPr id="231" name="Graphic 231" descr="Statistici">
            <a:extLst>
              <a:ext uri="{FF2B5EF4-FFF2-40B4-BE49-F238E27FC236}">
                <a16:creationId xmlns:a16="http://schemas.microsoft.com/office/drawing/2014/main" id="{9EC62E43-5A37-45F6-BE80-935F3EB50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3482" y="2872701"/>
            <a:ext cx="818091" cy="818091"/>
          </a:xfrm>
          <a:prstGeom prst="rect">
            <a:avLst/>
          </a:prstGeom>
        </p:spPr>
      </p:pic>
      <p:pic>
        <p:nvPicPr>
          <p:cNvPr id="4" name="Graphic 4" descr="Conferențiar">
            <a:extLst>
              <a:ext uri="{FF2B5EF4-FFF2-40B4-BE49-F238E27FC236}">
                <a16:creationId xmlns:a16="http://schemas.microsoft.com/office/drawing/2014/main" id="{E1B9636B-F0C9-4CB0-9640-C372A40D3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3482" y="3859837"/>
            <a:ext cx="821611" cy="821611"/>
          </a:xfrm>
          <a:prstGeom prst="rect">
            <a:avLst/>
          </a:prstGeom>
        </p:spPr>
      </p:pic>
      <p:pic>
        <p:nvPicPr>
          <p:cNvPr id="6" name="Graphic 6" descr="Listă de verificare">
            <a:extLst>
              <a:ext uri="{FF2B5EF4-FFF2-40B4-BE49-F238E27FC236}">
                <a16:creationId xmlns:a16="http://schemas.microsoft.com/office/drawing/2014/main" id="{884BD865-38CA-4300-B549-7E1C98C680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3482" y="4864292"/>
            <a:ext cx="821611" cy="821611"/>
          </a:xfrm>
          <a:prstGeom prst="rect">
            <a:avLst/>
          </a:prstGeom>
        </p:spPr>
      </p:pic>
      <p:pic>
        <p:nvPicPr>
          <p:cNvPr id="8" name="Graphic 8" descr="Partajare">
            <a:extLst>
              <a:ext uri="{FF2B5EF4-FFF2-40B4-BE49-F238E27FC236}">
                <a16:creationId xmlns:a16="http://schemas.microsoft.com/office/drawing/2014/main" id="{C7F42C5F-BE0C-4CD2-9579-B78A023E9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3482" y="5825695"/>
            <a:ext cx="821611" cy="8216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C43CD41-0A67-40DC-AF58-C10AE72DAEE4}"/>
              </a:ext>
            </a:extLst>
          </p:cNvPr>
          <p:cNvSpPr txBox="1">
            <a:spLocks/>
          </p:cNvSpPr>
          <p:nvPr/>
        </p:nvSpPr>
        <p:spPr>
          <a:xfrm>
            <a:off x="2419928" y="1136841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State of the Art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93CDB96-6692-4602-8D95-3729EAA076B8}"/>
              </a:ext>
            </a:extLst>
          </p:cNvPr>
          <p:cNvSpPr/>
          <p:nvPr/>
        </p:nvSpPr>
        <p:spPr>
          <a:xfrm>
            <a:off x="1302037" y="961223"/>
            <a:ext cx="819536" cy="819536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10" name="Graphic 9" descr="Books">
            <a:extLst>
              <a:ext uri="{FF2B5EF4-FFF2-40B4-BE49-F238E27FC236}">
                <a16:creationId xmlns:a16="http://schemas.microsoft.com/office/drawing/2014/main" id="{8DC4C402-126B-4E25-A8E5-2C58D085C5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8548" y="977734"/>
            <a:ext cx="786513" cy="78651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2D283-5AF3-434C-B6E8-3A88FBF8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25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29309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E81E-281F-4021-BBA7-FEEB69CA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latin typeface="Garamond"/>
                <a:cs typeface="Calibri Light"/>
              </a:rPr>
              <a:t>Conclusion</a:t>
            </a:r>
            <a:endParaRPr lang="ro-RO">
              <a:latin typeface="Garamon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EFF2-DFFA-4C9E-B2C9-2C021FCE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JM" dirty="0">
                <a:latin typeface="Garamond"/>
                <a:ea typeface="+mn-lt"/>
                <a:cs typeface="+mn-lt"/>
              </a:rPr>
              <a:t>• Longitudinal analysis of discussions around Brexit on two social media platforms: Twitter and Reddit;</a:t>
            </a:r>
            <a:endParaRPr lang="en-JM" dirty="0">
              <a:latin typeface="Garamond"/>
              <a:cs typeface="Calibri" panose="020F0502020204030204"/>
            </a:endParaRPr>
          </a:p>
          <a:p>
            <a:pPr marL="0" indent="0">
              <a:buNone/>
            </a:pPr>
            <a:endParaRPr lang="en-JM" dirty="0">
              <a:latin typeface="Garamond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JM" dirty="0">
                <a:latin typeface="Garamond"/>
                <a:ea typeface="+mn-lt"/>
                <a:cs typeface="+mn-lt"/>
              </a:rPr>
              <a:t>• Tool for visualizing the dynamics of discussion topics and trajectory of users;</a:t>
            </a:r>
            <a:endParaRPr lang="en-JM" dirty="0">
              <a:latin typeface="Garamond"/>
              <a:cs typeface="Calibri" panose="020F0502020204030204"/>
            </a:endParaRPr>
          </a:p>
          <a:p>
            <a:pPr marL="0" indent="0">
              <a:buNone/>
            </a:pPr>
            <a:endParaRPr lang="en-JM" dirty="0">
              <a:latin typeface="Garamond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JM" dirty="0">
                <a:latin typeface="Garamond"/>
                <a:ea typeface="+mn-lt"/>
                <a:cs typeface="+mn-lt"/>
              </a:rPr>
              <a:t>• Prediction of future political stance based on features defined using the structure online diffusions;</a:t>
            </a:r>
            <a:endParaRPr lang="en-JM" dirty="0">
              <a:latin typeface="Garamond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C2190-6644-4804-AFB1-B198EAEE0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845D8-75D2-424C-929B-84BC84B2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37749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7B2B-FE57-4801-91E8-78313CF3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>
                <a:latin typeface="Garamond"/>
                <a:cs typeface="Calibri Light"/>
              </a:rPr>
              <a:t>Future work</a:t>
            </a:r>
            <a:endParaRPr lang="ro-RO">
              <a:latin typeface="Garamon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16BD7-3E92-44BC-9D27-5986A74AA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PH" dirty="0">
                <a:latin typeface="Garamond"/>
                <a:ea typeface="+mn-lt"/>
                <a:cs typeface="+mn-lt"/>
              </a:rPr>
              <a:t>Label user stances for Reddit using Figure-Eight and train a stance classifier on the new labeled data;</a:t>
            </a:r>
            <a:endParaRPr lang="en-PH" dirty="0">
              <a:latin typeface="Garamond"/>
              <a:cs typeface="Calibri"/>
            </a:endParaRPr>
          </a:p>
          <a:p>
            <a:endParaRPr lang="en-PH" dirty="0">
              <a:latin typeface="Garamond"/>
              <a:ea typeface="+mn-lt"/>
              <a:cs typeface="+mn-lt"/>
            </a:endParaRPr>
          </a:p>
          <a:p>
            <a:r>
              <a:rPr lang="en-PH" dirty="0">
                <a:latin typeface="Garamond"/>
                <a:ea typeface="+mn-lt"/>
                <a:cs typeface="+mn-lt"/>
              </a:rPr>
              <a:t>Build a new feature set based on textual information;</a:t>
            </a:r>
          </a:p>
          <a:p>
            <a:pPr marL="0" indent="0">
              <a:buNone/>
            </a:pPr>
            <a:endParaRPr lang="en-PH" dirty="0">
              <a:latin typeface="Garamond"/>
              <a:ea typeface="+mn-lt"/>
              <a:cs typeface="+mn-lt"/>
            </a:endParaRPr>
          </a:p>
          <a:p>
            <a:r>
              <a:rPr lang="en-PH" dirty="0">
                <a:latin typeface="Garamond"/>
                <a:ea typeface="+mn-lt"/>
                <a:cs typeface="+mn-lt"/>
              </a:rPr>
              <a:t>Re-apply same methodology for Twitter Dataset;</a:t>
            </a:r>
            <a:endParaRPr lang="en-PH" dirty="0">
              <a:latin typeface="Garamond"/>
              <a:cs typeface="Calibri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A3376-AC74-4B0F-BB8D-135AAC515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2BC15-5657-43AB-A8CD-ED9DD5BC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27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291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2264-B6DA-44C9-AC37-7BE7994F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>
                <a:latin typeface="Garamond"/>
                <a:cs typeface="Calibri Light"/>
              </a:rPr>
              <a:t>Thank you very much for your attention!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E8E322B-72E4-4758-B116-E0B87692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3" y="2020006"/>
            <a:ext cx="3614737" cy="3399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AD5FEF-3FA1-4AD2-9F85-A9EE7984F86F}"/>
              </a:ext>
            </a:extLst>
          </p:cNvPr>
          <p:cNvSpPr txBox="1"/>
          <p:nvPr/>
        </p:nvSpPr>
        <p:spPr>
          <a:xfrm>
            <a:off x="5719763" y="3490913"/>
            <a:ext cx="58972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o-RO" sz="2800" dirty="0"/>
              <a:t>andrei.mardale@etu.univ-st-etienne.fr</a:t>
            </a:r>
            <a:endParaRPr lang="ro-RO" sz="2800" dirty="0">
              <a:cs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06F02-05DF-4604-AC88-5A6B6C15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1BFF-A2C7-4150-AF7E-8A848EAC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04029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0B82-4698-4EED-B11E-2B13CB27D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30E3E1-0DF5-4466-98D0-F301283C7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0406"/>
            <a:ext cx="11096767" cy="569106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aramond" panose="02020404030301010803" pitchFamily="18" charset="0"/>
              </a:rPr>
              <a:t>Chen T, </a:t>
            </a:r>
            <a:r>
              <a:rPr lang="en-US" sz="2400" dirty="0" err="1">
                <a:latin typeface="Garamond" panose="02020404030301010803" pitchFamily="18" charset="0"/>
              </a:rPr>
              <a:t>Guestrin</a:t>
            </a:r>
            <a:r>
              <a:rPr lang="en-US" sz="2400" dirty="0">
                <a:latin typeface="Garamond" panose="02020404030301010803" pitchFamily="18" charset="0"/>
              </a:rPr>
              <a:t> C (2016) </a:t>
            </a:r>
            <a:r>
              <a:rPr lang="en-US" sz="2400" dirty="0" err="1">
                <a:latin typeface="Garamond" panose="02020404030301010803" pitchFamily="18" charset="0"/>
              </a:rPr>
              <a:t>XGBoost</a:t>
            </a:r>
            <a:r>
              <a:rPr lang="en-US" sz="2400" dirty="0">
                <a:latin typeface="Garamond" panose="02020404030301010803" pitchFamily="18" charset="0"/>
              </a:rPr>
              <a:t>: A Scalable Tree Boosting System in Proceedings of the 22nd ACM SIGKDD International Conference on Knowledge Discovery and Data Mining - KDD ’16. (ACM Press, San Francisco, California, USA), pp. 785–794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Friedman J (2001) Greedy function approximation: A gradient boosting machine. Annals of Statistics 29:1189–1232.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Ho T (1995) Random decision forests in 3rd International Conference on Document Analysis and Recognition. (IEEE, Montreal, QC, Canada), pp. 278–282.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van der </a:t>
            </a:r>
            <a:r>
              <a:rPr lang="en-US" sz="2400" dirty="0" err="1">
                <a:latin typeface="Garamond" panose="02020404030301010803" pitchFamily="18" charset="0"/>
              </a:rPr>
              <a:t>Maaten</a:t>
            </a:r>
            <a:r>
              <a:rPr lang="en-US" sz="2400" dirty="0">
                <a:latin typeface="Garamond" panose="02020404030301010803" pitchFamily="18" charset="0"/>
              </a:rPr>
              <a:t> L, Hinton G (2008) Visualizing high-dimensional data Using t-SNE. Journal of Machine Learning Research 9:2579–2605.</a:t>
            </a:r>
          </a:p>
          <a:p>
            <a:r>
              <a:rPr lang="en-US" sz="2400" dirty="0" err="1">
                <a:latin typeface="Garamond" panose="02020404030301010803" pitchFamily="18" charset="0"/>
              </a:rPr>
              <a:t>Blei</a:t>
            </a:r>
            <a:r>
              <a:rPr lang="en-US" sz="2400" dirty="0">
                <a:latin typeface="Garamond" panose="02020404030301010803" pitchFamily="18" charset="0"/>
              </a:rPr>
              <a:t>, D. M., Ng, A. Y., &amp; Jordan, M. I. (2003). Latent </a:t>
            </a:r>
            <a:r>
              <a:rPr lang="en-US" sz="2400" dirty="0" err="1">
                <a:latin typeface="Garamond" panose="02020404030301010803" pitchFamily="18" charset="0"/>
              </a:rPr>
              <a:t>dirichlet</a:t>
            </a:r>
            <a:r>
              <a:rPr lang="en-US" sz="2400" dirty="0">
                <a:latin typeface="Garamond" panose="02020404030301010803" pitchFamily="18" charset="0"/>
              </a:rPr>
              <a:t> allocation. Journal of machine Learning research, 3(Jan), 993-1022.</a:t>
            </a:r>
          </a:p>
          <a:p>
            <a:r>
              <a:rPr lang="en-US" sz="2400" dirty="0">
                <a:latin typeface="Garamond" panose="02020404030301010803" pitchFamily="18" charset="0"/>
              </a:rPr>
              <a:t>Reynolds AP, Richards G, de la </a:t>
            </a:r>
            <a:r>
              <a:rPr lang="en-US" sz="2400" dirty="0" err="1">
                <a:latin typeface="Garamond" panose="02020404030301010803" pitchFamily="18" charset="0"/>
              </a:rPr>
              <a:t>Iglesia</a:t>
            </a:r>
            <a:r>
              <a:rPr lang="en-US" sz="2400" dirty="0">
                <a:latin typeface="Garamond" panose="02020404030301010803" pitchFamily="18" charset="0"/>
              </a:rPr>
              <a:t> B, </a:t>
            </a:r>
            <a:r>
              <a:rPr lang="en-US" sz="2400" dirty="0" err="1">
                <a:latin typeface="Garamond" panose="02020404030301010803" pitchFamily="18" charset="0"/>
              </a:rPr>
              <a:t>Rayward</a:t>
            </a:r>
            <a:r>
              <a:rPr lang="en-US" sz="2400" dirty="0">
                <a:latin typeface="Garamond" panose="02020404030301010803" pitchFamily="18" charset="0"/>
              </a:rPr>
              <a:t>-Smith VJ (2006) Clustering Rules: A Comparison of Partitioning and Hierarchical Clustering Algorithms. Journal of Mathematical Modelling and Algorithms 5(4):475–504.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E890BA-4DFF-4F7D-856C-75B72FDC0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F6E8E-3C41-464A-80FC-3D2A1D22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29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0699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60F3-EC72-4C25-9687-71AC0801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43"/>
            <a:ext cx="10515600" cy="1325563"/>
          </a:xfrm>
        </p:spPr>
        <p:txBody>
          <a:bodyPr/>
          <a:lstStyle/>
          <a:p>
            <a:r>
              <a:rPr lang="en-AU" dirty="0">
                <a:latin typeface="Garamond"/>
                <a:cs typeface="Calibri Light"/>
              </a:rPr>
              <a:t>Our research objectives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8C8B2-C517-4E2E-9002-BB75FDA070E4}"/>
              </a:ext>
            </a:extLst>
          </p:cNvPr>
          <p:cNvSpPr txBox="1">
            <a:spLocks/>
          </p:cNvSpPr>
          <p:nvPr/>
        </p:nvSpPr>
        <p:spPr>
          <a:xfrm>
            <a:off x="1206855" y="1292986"/>
            <a:ext cx="11096513" cy="795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latin typeface="Garamond"/>
                <a:cs typeface="Calibri" panose="020F0502020204030204"/>
              </a:rPr>
              <a:t>Analyse the social influence of online discussions on users’ future political opinions</a:t>
            </a:r>
            <a:endParaRPr lang="en-AU" dirty="0">
              <a:latin typeface="Garamond"/>
              <a:ea typeface="+mn-lt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C582F-9624-43E5-B4BD-14D99BFDB750}"/>
              </a:ext>
            </a:extLst>
          </p:cNvPr>
          <p:cNvSpPr txBox="1"/>
          <p:nvPr/>
        </p:nvSpPr>
        <p:spPr>
          <a:xfrm>
            <a:off x="9395948" y="4053739"/>
            <a:ext cx="29576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o-RO" sz="2000" dirty="0">
              <a:latin typeface="Garamond"/>
              <a:cs typeface="Calibri"/>
            </a:endParaRPr>
          </a:p>
        </p:txBody>
      </p:sp>
      <p:pic>
        <p:nvPicPr>
          <p:cNvPr id="23" name="Picture 23">
            <a:extLst>
              <a:ext uri="{FF2B5EF4-FFF2-40B4-BE49-F238E27FC236}">
                <a16:creationId xmlns:a16="http://schemas.microsoft.com/office/drawing/2014/main" id="{F7F62F69-89ED-4692-BBA1-560754C0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82" y="3343368"/>
            <a:ext cx="2743200" cy="2499446"/>
          </a:xfrm>
          <a:prstGeom prst="rect">
            <a:avLst/>
          </a:prstGeom>
        </p:spPr>
      </p:pic>
      <p:pic>
        <p:nvPicPr>
          <p:cNvPr id="27" name="Picture 27" descr="O imagine care conține text, hartă&#10;&#10;Descrierea a fost generată cu un grad foarte mare de încredere">
            <a:extLst>
              <a:ext uri="{FF2B5EF4-FFF2-40B4-BE49-F238E27FC236}">
                <a16:creationId xmlns:a16="http://schemas.microsoft.com/office/drawing/2014/main" id="{A362FB7E-0E7E-4288-8964-6FC60BF12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823" y="3570330"/>
            <a:ext cx="2743200" cy="2499446"/>
          </a:xfrm>
          <a:prstGeom prst="rect">
            <a:avLst/>
          </a:prstGeom>
        </p:spPr>
      </p:pic>
      <p:pic>
        <p:nvPicPr>
          <p:cNvPr id="35" name="Graphic 35" descr="Săgeată: curbă ușoară">
            <a:extLst>
              <a:ext uri="{FF2B5EF4-FFF2-40B4-BE49-F238E27FC236}">
                <a16:creationId xmlns:a16="http://schemas.microsoft.com/office/drawing/2014/main" id="{FEE83715-00DB-496A-8BA1-ED24B07EE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4585" y="4479157"/>
            <a:ext cx="1807876" cy="10477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8855A6-7068-4E3D-85FA-3C654AB6E71B}"/>
              </a:ext>
            </a:extLst>
          </p:cNvPr>
          <p:cNvSpPr txBox="1"/>
          <p:nvPr/>
        </p:nvSpPr>
        <p:spPr>
          <a:xfrm>
            <a:off x="709246" y="1173641"/>
            <a:ext cx="4976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latin typeface="Garamond"/>
              </a:rPr>
              <a:t>1</a:t>
            </a:r>
            <a:endParaRPr lang="ro-RO" sz="3600" b="1" dirty="0">
              <a:solidFill>
                <a:srgbClr val="FF0000"/>
              </a:solidFill>
              <a:latin typeface="Garamond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89642-A23B-40B0-95C1-56BACF17F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pic>
        <p:nvPicPr>
          <p:cNvPr id="38" name="Picture 16" descr="O imagine care conține captură de ecran&#10;&#10;Descrierea a fost generată cu un grad mare de încredere">
            <a:extLst>
              <a:ext uri="{FF2B5EF4-FFF2-40B4-BE49-F238E27FC236}">
                <a16:creationId xmlns:a16="http://schemas.microsoft.com/office/drawing/2014/main" id="{6D4AAFFA-C604-4C0D-9D16-3FB1AADB9E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3096" y="2207590"/>
            <a:ext cx="3505200" cy="149814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BEFE6CF-7BE8-4A12-986A-BC0CAD1603B6}"/>
              </a:ext>
            </a:extLst>
          </p:cNvPr>
          <p:cNvSpPr/>
          <p:nvPr/>
        </p:nvSpPr>
        <p:spPr>
          <a:xfrm>
            <a:off x="5331496" y="2620817"/>
            <a:ext cx="643467" cy="3330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D1B446-3101-4392-957B-705AFDD8D2E9}"/>
              </a:ext>
            </a:extLst>
          </p:cNvPr>
          <p:cNvSpPr/>
          <p:nvPr/>
        </p:nvSpPr>
        <p:spPr>
          <a:xfrm>
            <a:off x="5331496" y="3163720"/>
            <a:ext cx="643467" cy="315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03F4EB-989B-43CA-8C91-B41969BD91CB}"/>
              </a:ext>
            </a:extLst>
          </p:cNvPr>
          <p:cNvSpPr/>
          <p:nvPr/>
        </p:nvSpPr>
        <p:spPr>
          <a:xfrm>
            <a:off x="7024429" y="2980410"/>
            <a:ext cx="639873" cy="315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3E0AE8-B993-451C-96DB-CFF5C3778D57}"/>
              </a:ext>
            </a:extLst>
          </p:cNvPr>
          <p:cNvSpPr/>
          <p:nvPr/>
        </p:nvSpPr>
        <p:spPr>
          <a:xfrm>
            <a:off x="7024429" y="2297326"/>
            <a:ext cx="643467" cy="3330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681085-58A1-45C6-BD20-5FF81E546A7E}"/>
              </a:ext>
            </a:extLst>
          </p:cNvPr>
          <p:cNvSpPr/>
          <p:nvPr/>
        </p:nvSpPr>
        <p:spPr>
          <a:xfrm>
            <a:off x="6172571" y="2628006"/>
            <a:ext cx="643467" cy="33302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7C04AD0-02BD-4B06-9BE5-C8092CAE8424}"/>
              </a:ext>
            </a:extLst>
          </p:cNvPr>
          <p:cNvSpPr/>
          <p:nvPr/>
        </p:nvSpPr>
        <p:spPr>
          <a:xfrm>
            <a:off x="4170371" y="2832623"/>
            <a:ext cx="887803" cy="48164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11BD0C-FB8F-4F93-ADDA-0E88F791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7810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60F3-EC72-4C25-9687-71AC0801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43"/>
            <a:ext cx="10515600" cy="1325563"/>
          </a:xfrm>
        </p:spPr>
        <p:txBody>
          <a:bodyPr/>
          <a:lstStyle/>
          <a:p>
            <a:r>
              <a:rPr lang="en-AU" dirty="0">
                <a:latin typeface="Garamond"/>
                <a:cs typeface="Calibri Light"/>
              </a:rPr>
              <a:t>Our research objectives</a:t>
            </a:r>
          </a:p>
        </p:txBody>
      </p:sp>
      <p:pic>
        <p:nvPicPr>
          <p:cNvPr id="15" name="Picture 16" descr="O imagine care conține text&#10;&#10;Descrierea a fost generată cu un grad mare de încredere">
            <a:extLst>
              <a:ext uri="{FF2B5EF4-FFF2-40B4-BE49-F238E27FC236}">
                <a16:creationId xmlns:a16="http://schemas.microsoft.com/office/drawing/2014/main" id="{E600F69A-7737-48F3-A62F-4574F9F4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0000">
            <a:off x="8546812" y="2047688"/>
            <a:ext cx="2070101" cy="1298286"/>
          </a:xfrm>
          <a:prstGeom prst="rect">
            <a:avLst/>
          </a:prstGeom>
        </p:spPr>
      </p:pic>
      <p:pic>
        <p:nvPicPr>
          <p:cNvPr id="18" name="Picture 18" descr="O imagine care conține captură de ecran&#10;&#10;Descrierea a fost generată cu un grad foarte mare de încredere">
            <a:extLst>
              <a:ext uri="{FF2B5EF4-FFF2-40B4-BE49-F238E27FC236}">
                <a16:creationId xmlns:a16="http://schemas.microsoft.com/office/drawing/2014/main" id="{224DA924-2DB6-46D8-BF0C-33A013802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80000">
            <a:off x="6901078" y="3950639"/>
            <a:ext cx="2743200" cy="1542011"/>
          </a:xfrm>
          <a:prstGeom prst="rect">
            <a:avLst/>
          </a:prstGeom>
        </p:spPr>
      </p:pic>
      <p:pic>
        <p:nvPicPr>
          <p:cNvPr id="12" name="Picture 13" descr="O imagine care conține text&#10;&#10;Descrierea a fost generată cu un grad mare de încredere">
            <a:extLst>
              <a:ext uri="{FF2B5EF4-FFF2-40B4-BE49-F238E27FC236}">
                <a16:creationId xmlns:a16="http://schemas.microsoft.com/office/drawing/2014/main" id="{A2731FCC-8BA3-42FD-BA22-BA604C8AF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006" y="3930008"/>
            <a:ext cx="1643785" cy="2426342"/>
          </a:xfrm>
          <a:prstGeom prst="rect">
            <a:avLst/>
          </a:prstGeom>
        </p:spPr>
      </p:pic>
      <p:pic>
        <p:nvPicPr>
          <p:cNvPr id="36" name="Graphic 35" descr="Săgeată: curbă ușoară">
            <a:extLst>
              <a:ext uri="{FF2B5EF4-FFF2-40B4-BE49-F238E27FC236}">
                <a16:creationId xmlns:a16="http://schemas.microsoft.com/office/drawing/2014/main" id="{70A3D0A2-935C-457B-9A26-D074218AD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2946" y="3563745"/>
            <a:ext cx="2230643" cy="1047750"/>
          </a:xfrm>
          <a:prstGeom prst="rect">
            <a:avLst/>
          </a:prstGeom>
        </p:spPr>
      </p:pic>
      <p:pic>
        <p:nvPicPr>
          <p:cNvPr id="20" name="Picture 20" descr="O imagine care conține text, carte, tort&#10;&#10;Descrierea a fost generată cu un grad foarte mare de încredere">
            <a:extLst>
              <a:ext uri="{FF2B5EF4-FFF2-40B4-BE49-F238E27FC236}">
                <a16:creationId xmlns:a16="http://schemas.microsoft.com/office/drawing/2014/main" id="{8398220D-E874-4710-ADA3-A09B1A2CC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68603">
            <a:off x="1221659" y="3268026"/>
            <a:ext cx="2489200" cy="1377372"/>
          </a:xfrm>
          <a:prstGeom prst="rect">
            <a:avLst/>
          </a:prstGeom>
        </p:spPr>
      </p:pic>
      <p:pic>
        <p:nvPicPr>
          <p:cNvPr id="26" name="Picture 27" descr="O imagine care conține persoană, persoane, mare, scenă&#10;&#10;Descrierea a fost generată cu un grad foarte mare de încredere">
            <a:extLst>
              <a:ext uri="{FF2B5EF4-FFF2-40B4-BE49-F238E27FC236}">
                <a16:creationId xmlns:a16="http://schemas.microsoft.com/office/drawing/2014/main" id="{4377B571-FC42-40A0-9D8F-A8BE55F9E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0137" y="1909954"/>
            <a:ext cx="2235201" cy="1406334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70AC86FA-22F5-4CF9-BBA7-8BD22BBAA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0000">
            <a:off x="2222435" y="4743353"/>
            <a:ext cx="2500746" cy="146980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89642-A23B-40B0-95C1-56BACF17F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E00B7343-C37E-4907-B6C4-BA98A3EE729C}"/>
              </a:ext>
            </a:extLst>
          </p:cNvPr>
          <p:cNvSpPr txBox="1">
            <a:spLocks/>
          </p:cNvSpPr>
          <p:nvPr/>
        </p:nvSpPr>
        <p:spPr>
          <a:xfrm>
            <a:off x="1206856" y="1292986"/>
            <a:ext cx="10709564" cy="795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>
                <a:latin typeface="Garamond"/>
                <a:cs typeface="Calibri" panose="020F0502020204030204"/>
              </a:rPr>
              <a:t>Evolution of topics in online social networks around </a:t>
            </a:r>
            <a:r>
              <a:rPr lang="en-AU" b="1" dirty="0">
                <a:solidFill>
                  <a:srgbClr val="000000"/>
                </a:solidFill>
                <a:latin typeface="Garamond"/>
                <a:cs typeface="Calibri" panose="020F0502020204030204"/>
              </a:rPr>
              <a:t>Br</a:t>
            </a:r>
            <a:r>
              <a:rPr lang="en-AU" b="1" dirty="0">
                <a:latin typeface="Garamond"/>
                <a:cs typeface="Calibri" panose="020F0502020204030204"/>
              </a:rPr>
              <a:t>exit</a:t>
            </a:r>
            <a:endParaRPr lang="en-AU" dirty="0">
              <a:latin typeface="Garamond"/>
              <a:ea typeface="+mn-lt"/>
              <a:cs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3BE126-4291-4532-A87A-5DF2B4A14695}"/>
              </a:ext>
            </a:extLst>
          </p:cNvPr>
          <p:cNvSpPr txBox="1"/>
          <p:nvPr/>
        </p:nvSpPr>
        <p:spPr>
          <a:xfrm>
            <a:off x="709246" y="1173641"/>
            <a:ext cx="4976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dirty="0">
                <a:solidFill>
                  <a:srgbClr val="FF0000"/>
                </a:solidFill>
                <a:latin typeface="Garamond"/>
              </a:rPr>
              <a:t>2</a:t>
            </a:r>
            <a:endParaRPr lang="ro-RO" sz="3600" b="1" dirty="0">
              <a:solidFill>
                <a:srgbClr val="FF0000"/>
              </a:solidFill>
              <a:latin typeface="Garam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8BE6BA-AD81-47A6-AD2F-22872C2E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7728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FA7F-4409-455E-8CCB-B6B9AC55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86"/>
            <a:ext cx="10515600" cy="1325563"/>
          </a:xfrm>
        </p:spPr>
        <p:txBody>
          <a:bodyPr/>
          <a:lstStyle/>
          <a:p>
            <a:r>
              <a:rPr lang="en-AU" dirty="0">
                <a:latin typeface="Garamond"/>
                <a:cs typeface="Calibri Ligh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D82A-48A9-47CC-98D2-82E7C7262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9928" y="2095981"/>
            <a:ext cx="4406826" cy="4760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Garamond"/>
                <a:ea typeface="+mn-lt"/>
                <a:cs typeface="+mn-lt"/>
              </a:rPr>
              <a:t>Dataset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AU" dirty="0"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AU" dirty="0">
              <a:latin typeface="Garamond"/>
              <a:ea typeface="+mn-lt"/>
              <a:cs typeface="+mn-lt"/>
            </a:endParaRP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B828F3D4-A054-44DF-A833-C55C6F6E6763}"/>
              </a:ext>
            </a:extLst>
          </p:cNvPr>
          <p:cNvSpPr/>
          <p:nvPr/>
        </p:nvSpPr>
        <p:spPr>
          <a:xfrm>
            <a:off x="1302039" y="1907212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208" name="Graphic 208" descr="Bază de date">
            <a:extLst>
              <a:ext uri="{FF2B5EF4-FFF2-40B4-BE49-F238E27FC236}">
                <a16:creationId xmlns:a16="http://schemas.microsoft.com/office/drawing/2014/main" id="{B089C681-4B6E-4E23-BBD0-99BD5DE4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726" y="1900232"/>
            <a:ext cx="821611" cy="821611"/>
          </a:xfrm>
          <a:prstGeom prst="rect">
            <a:avLst/>
          </a:prstGeom>
        </p:spPr>
      </p:pic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2578122E-731D-4891-A03A-E2E3FD39300A}"/>
              </a:ext>
            </a:extLst>
          </p:cNvPr>
          <p:cNvSpPr/>
          <p:nvPr/>
        </p:nvSpPr>
        <p:spPr>
          <a:xfrm>
            <a:off x="1302039" y="2871257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39479BCE-1083-44A4-9DED-159838C42117}"/>
              </a:ext>
            </a:extLst>
          </p:cNvPr>
          <p:cNvSpPr/>
          <p:nvPr/>
        </p:nvSpPr>
        <p:spPr>
          <a:xfrm>
            <a:off x="1302039" y="3864166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2D0F518E-4BAB-4442-BB32-AC0A6F61C859}"/>
              </a:ext>
            </a:extLst>
          </p:cNvPr>
          <p:cNvSpPr/>
          <p:nvPr/>
        </p:nvSpPr>
        <p:spPr>
          <a:xfrm>
            <a:off x="1302038" y="4868621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3709720-BF0C-4A3C-8803-B93E1F2B25F6}"/>
              </a:ext>
            </a:extLst>
          </p:cNvPr>
          <p:cNvSpPr/>
          <p:nvPr/>
        </p:nvSpPr>
        <p:spPr>
          <a:xfrm>
            <a:off x="1302038" y="5830024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24" name="Content Placeholder 2">
            <a:extLst>
              <a:ext uri="{FF2B5EF4-FFF2-40B4-BE49-F238E27FC236}">
                <a16:creationId xmlns:a16="http://schemas.microsoft.com/office/drawing/2014/main" id="{0FA3995E-F3CB-4FC8-A923-C579427A25FC}"/>
              </a:ext>
            </a:extLst>
          </p:cNvPr>
          <p:cNvSpPr txBox="1">
            <a:spLocks/>
          </p:cNvSpPr>
          <p:nvPr/>
        </p:nvSpPr>
        <p:spPr>
          <a:xfrm>
            <a:off x="2422237" y="4055245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latin typeface="Garamond"/>
                <a:ea typeface="+mn-lt"/>
                <a:cs typeface="+mn-lt"/>
              </a:rPr>
              <a:t>Political Stance Predictor 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029" dirty="0"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029" dirty="0">
              <a:latin typeface="Garamond"/>
              <a:cs typeface="Calibri"/>
            </a:endParaRPr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1FC0E7C4-C6C6-4AAB-9B17-D7571DC1C66F}"/>
              </a:ext>
            </a:extLst>
          </p:cNvPr>
          <p:cNvSpPr txBox="1">
            <a:spLocks/>
          </p:cNvSpPr>
          <p:nvPr/>
        </p:nvSpPr>
        <p:spPr>
          <a:xfrm>
            <a:off x="2422237" y="5059699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>
                <a:latin typeface="Garamond"/>
                <a:ea typeface="+mn-lt"/>
                <a:cs typeface="+mn-lt"/>
              </a:rPr>
              <a:t>Results </a:t>
            </a:r>
            <a:endParaRPr lang="en-CA" dirty="0">
              <a:latin typeface="Garamond"/>
              <a:cs typeface="Arial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CA" dirty="0"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CA" dirty="0">
              <a:latin typeface="Garamond"/>
              <a:ea typeface="+mn-lt"/>
              <a:cs typeface="+mn-lt"/>
            </a:endParaRPr>
          </a:p>
        </p:txBody>
      </p:sp>
      <p:sp>
        <p:nvSpPr>
          <p:cNvPr id="228" name="Content Placeholder 2">
            <a:extLst>
              <a:ext uri="{FF2B5EF4-FFF2-40B4-BE49-F238E27FC236}">
                <a16:creationId xmlns:a16="http://schemas.microsoft.com/office/drawing/2014/main" id="{26829CA1-9105-455B-B884-FE20C30CE8D4}"/>
              </a:ext>
            </a:extLst>
          </p:cNvPr>
          <p:cNvSpPr txBox="1">
            <a:spLocks/>
          </p:cNvSpPr>
          <p:nvPr/>
        </p:nvSpPr>
        <p:spPr>
          <a:xfrm>
            <a:off x="2422237" y="6021102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latin typeface="Garamond"/>
                <a:ea typeface="+mn-lt"/>
                <a:cs typeface="+mn-lt"/>
              </a:rPr>
              <a:t>Conclusion and future work </a:t>
            </a:r>
            <a:endParaRPr lang="en-029" dirty="0"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029" dirty="0"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029" dirty="0">
              <a:latin typeface="Garamond"/>
              <a:ea typeface="+mn-lt"/>
              <a:cs typeface="+mn-lt"/>
            </a:endParaRPr>
          </a:p>
        </p:txBody>
      </p:sp>
      <p:sp>
        <p:nvSpPr>
          <p:cNvPr id="230" name="Content Placeholder 2">
            <a:extLst>
              <a:ext uri="{FF2B5EF4-FFF2-40B4-BE49-F238E27FC236}">
                <a16:creationId xmlns:a16="http://schemas.microsoft.com/office/drawing/2014/main" id="{6FB4B446-3F3D-44BA-8CE2-7D3071887E2C}"/>
              </a:ext>
            </a:extLst>
          </p:cNvPr>
          <p:cNvSpPr txBox="1">
            <a:spLocks/>
          </p:cNvSpPr>
          <p:nvPr/>
        </p:nvSpPr>
        <p:spPr>
          <a:xfrm>
            <a:off x="2422237" y="3068108"/>
            <a:ext cx="5376784" cy="4708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AU" dirty="0">
                <a:latin typeface="Garamond"/>
                <a:ea typeface="+mn-lt"/>
                <a:cs typeface="+mn-lt"/>
              </a:rPr>
              <a:t>Longitudinal analysis of topic evolution </a:t>
            </a:r>
            <a:endParaRPr lang="en-AU" dirty="0"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AU" dirty="0">
              <a:latin typeface="Garamond"/>
              <a:ea typeface="+mn-lt"/>
              <a:cs typeface="+mn-lt"/>
            </a:endParaRPr>
          </a:p>
        </p:txBody>
      </p:sp>
      <p:pic>
        <p:nvPicPr>
          <p:cNvPr id="231" name="Graphic 231" descr="Statistici">
            <a:extLst>
              <a:ext uri="{FF2B5EF4-FFF2-40B4-BE49-F238E27FC236}">
                <a16:creationId xmlns:a16="http://schemas.microsoft.com/office/drawing/2014/main" id="{9EC62E43-5A37-45F6-BE80-935F3EB50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3482" y="2872701"/>
            <a:ext cx="818091" cy="818091"/>
          </a:xfrm>
          <a:prstGeom prst="rect">
            <a:avLst/>
          </a:prstGeom>
        </p:spPr>
      </p:pic>
      <p:pic>
        <p:nvPicPr>
          <p:cNvPr id="4" name="Graphic 4" descr="Conferențiar">
            <a:extLst>
              <a:ext uri="{FF2B5EF4-FFF2-40B4-BE49-F238E27FC236}">
                <a16:creationId xmlns:a16="http://schemas.microsoft.com/office/drawing/2014/main" id="{E1B9636B-F0C9-4CB0-9640-C372A40D3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3482" y="3859837"/>
            <a:ext cx="821611" cy="821611"/>
          </a:xfrm>
          <a:prstGeom prst="rect">
            <a:avLst/>
          </a:prstGeom>
        </p:spPr>
      </p:pic>
      <p:pic>
        <p:nvPicPr>
          <p:cNvPr id="6" name="Graphic 6" descr="Listă de verificare">
            <a:extLst>
              <a:ext uri="{FF2B5EF4-FFF2-40B4-BE49-F238E27FC236}">
                <a16:creationId xmlns:a16="http://schemas.microsoft.com/office/drawing/2014/main" id="{884BD865-38CA-4300-B549-7E1C98C680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3482" y="4864292"/>
            <a:ext cx="821611" cy="821611"/>
          </a:xfrm>
          <a:prstGeom prst="rect">
            <a:avLst/>
          </a:prstGeom>
        </p:spPr>
      </p:pic>
      <p:pic>
        <p:nvPicPr>
          <p:cNvPr id="8" name="Graphic 8" descr="Partajare">
            <a:extLst>
              <a:ext uri="{FF2B5EF4-FFF2-40B4-BE49-F238E27FC236}">
                <a16:creationId xmlns:a16="http://schemas.microsoft.com/office/drawing/2014/main" id="{C7F42C5F-BE0C-4CD2-9579-B78A023E9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3482" y="5825695"/>
            <a:ext cx="821611" cy="8216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C43CD41-0A67-40DC-AF58-C10AE72DAEE4}"/>
              </a:ext>
            </a:extLst>
          </p:cNvPr>
          <p:cNvSpPr txBox="1">
            <a:spLocks/>
          </p:cNvSpPr>
          <p:nvPr/>
        </p:nvSpPr>
        <p:spPr>
          <a:xfrm>
            <a:off x="2419928" y="1136841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dirty="0">
                <a:latin typeface="Garamond"/>
                <a:ea typeface="+mn-lt"/>
                <a:cs typeface="+mn-lt"/>
              </a:rPr>
              <a:t>State of the Art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AU" dirty="0"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AU" dirty="0">
              <a:latin typeface="Garamond"/>
              <a:ea typeface="+mn-lt"/>
              <a:cs typeface="+mn-lt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93CDB96-6692-4602-8D95-3729EAA076B8}"/>
              </a:ext>
            </a:extLst>
          </p:cNvPr>
          <p:cNvSpPr/>
          <p:nvPr/>
        </p:nvSpPr>
        <p:spPr>
          <a:xfrm>
            <a:off x="1302037" y="961223"/>
            <a:ext cx="819536" cy="819536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10" name="Graphic 9" descr="Books">
            <a:extLst>
              <a:ext uri="{FF2B5EF4-FFF2-40B4-BE49-F238E27FC236}">
                <a16:creationId xmlns:a16="http://schemas.microsoft.com/office/drawing/2014/main" id="{8DC4C402-126B-4E25-A8E5-2C58D085C5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8548" y="977734"/>
            <a:ext cx="786513" cy="78651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EA9821-C068-49AB-8C10-F2AF8096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7366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961D-DA66-49D9-8969-5D199D06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E6A6A-9BB3-4192-9559-0CC4E9B1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043940"/>
            <a:ext cx="10264823" cy="483824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Garamond" panose="02020404030301010803" pitchFamily="18" charset="0"/>
              </a:rPr>
              <a:t>Myers, Seth A., </a:t>
            </a:r>
            <a:r>
              <a:rPr lang="en-US" sz="2200" dirty="0" err="1">
                <a:latin typeface="Garamond" panose="02020404030301010803" pitchFamily="18" charset="0"/>
              </a:rPr>
              <a:t>Chenguang</a:t>
            </a:r>
            <a:r>
              <a:rPr lang="en-US" sz="2200" dirty="0">
                <a:latin typeface="Garamond" panose="02020404030301010803" pitchFamily="18" charset="0"/>
              </a:rPr>
              <a:t> Zhu, and Jure </a:t>
            </a:r>
            <a:r>
              <a:rPr lang="en-US" sz="2200" dirty="0" err="1">
                <a:latin typeface="Garamond" panose="02020404030301010803" pitchFamily="18" charset="0"/>
              </a:rPr>
              <a:t>Leskovec</a:t>
            </a:r>
            <a:r>
              <a:rPr lang="en-US" sz="2200" dirty="0">
                <a:latin typeface="Garamond" panose="02020404030301010803" pitchFamily="18" charset="0"/>
              </a:rPr>
              <a:t>. (2012) “Information diffusion and external influence in networks.”</a:t>
            </a:r>
          </a:p>
          <a:p>
            <a:pPr marL="0" indent="0">
              <a:buNone/>
            </a:pPr>
            <a:endParaRPr lang="en-US" sz="2200" dirty="0">
              <a:latin typeface="Garamond" panose="02020404030301010803" pitchFamily="18" charset="0"/>
            </a:endParaRPr>
          </a:p>
          <a:p>
            <a:endParaRPr lang="en-US" sz="2200" dirty="0">
              <a:latin typeface="Garamond" panose="02020404030301010803" pitchFamily="18" charset="0"/>
            </a:endParaRPr>
          </a:p>
          <a:p>
            <a:r>
              <a:rPr lang="en-US" sz="2200" dirty="0">
                <a:latin typeface="Garamond" panose="02020404030301010803" pitchFamily="18" charset="0"/>
              </a:rPr>
              <a:t>Shuai, X., Ding, Y., </a:t>
            </a:r>
            <a:r>
              <a:rPr lang="en-US" sz="2200" dirty="0" err="1">
                <a:latin typeface="Garamond" panose="02020404030301010803" pitchFamily="18" charset="0"/>
              </a:rPr>
              <a:t>Busemeyer</a:t>
            </a:r>
            <a:r>
              <a:rPr lang="en-US" sz="2200" dirty="0">
                <a:latin typeface="Garamond" panose="02020404030301010803" pitchFamily="18" charset="0"/>
              </a:rPr>
              <a:t>, J., Chen, S., Sun, Y., &amp; Tang, J. (</a:t>
            </a:r>
            <a:r>
              <a:rPr lang="en-US" sz="2200" i="1" dirty="0">
                <a:latin typeface="Garamond" panose="02020404030301010803" pitchFamily="18" charset="0"/>
              </a:rPr>
              <a:t>IJSWIS , </a:t>
            </a:r>
            <a:r>
              <a:rPr lang="en-US" sz="2200" dirty="0">
                <a:latin typeface="Garamond" panose="02020404030301010803" pitchFamily="18" charset="0"/>
              </a:rPr>
              <a:t>2012) - “Modeling indirect influence on twitter.” </a:t>
            </a:r>
          </a:p>
          <a:p>
            <a:pPr marL="0" indent="0">
              <a:buNone/>
            </a:pPr>
            <a:endParaRPr lang="en-US" sz="2200" dirty="0">
              <a:latin typeface="Garamond" panose="02020404030301010803" pitchFamily="18" charset="0"/>
            </a:endParaRPr>
          </a:p>
          <a:p>
            <a:endParaRPr lang="en-US" sz="2200" dirty="0">
              <a:latin typeface="Garamond" panose="02020404030301010803" pitchFamily="18" charset="0"/>
            </a:endParaRPr>
          </a:p>
          <a:p>
            <a:r>
              <a:rPr lang="en-US" sz="2200" dirty="0">
                <a:latin typeface="Garamond" panose="02020404030301010803" pitchFamily="18" charset="0"/>
              </a:rPr>
              <a:t>Benoit, K. and Matsuo, A. (2018) - “Network analysis of Brexit discussion on social media.”</a:t>
            </a:r>
          </a:p>
          <a:p>
            <a:pPr marL="0" indent="0">
              <a:buNone/>
            </a:pPr>
            <a:endParaRPr lang="en-US" sz="22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200" dirty="0">
              <a:latin typeface="Garamond" panose="02020404030301010803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9DE6F-637C-4589-93D0-C3F0A440B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77A63-D614-4BB5-B8D0-6030270095AC}"/>
              </a:ext>
            </a:extLst>
          </p:cNvPr>
          <p:cNvSpPr txBox="1"/>
          <p:nvPr/>
        </p:nvSpPr>
        <p:spPr>
          <a:xfrm>
            <a:off x="963589" y="5306072"/>
            <a:ext cx="10264823" cy="107721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contribution: opinion prediction based on the structure of the communities and diffusions applied on Brexit.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70D42-C1B2-4204-A8FC-04AA83B9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6</a:t>
            </a:fld>
            <a:endParaRPr lang="ro-R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53BF1-2970-4A15-BAC7-038721D7CA67}"/>
              </a:ext>
            </a:extLst>
          </p:cNvPr>
          <p:cNvSpPr txBox="1"/>
          <p:nvPr/>
        </p:nvSpPr>
        <p:spPr>
          <a:xfrm>
            <a:off x="2278378" y="3258567"/>
            <a:ext cx="8824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Social Influence </a:t>
            </a:r>
            <a:r>
              <a:rPr lang="en-US" sz="2000" dirty="0">
                <a:latin typeface="Garamond" panose="02020404030301010803" pitchFamily="18" charset="0"/>
              </a:rPr>
              <a:t>– process in which an individual’s thoughts, feelings or actions are affected by other people</a:t>
            </a:r>
          </a:p>
        </p:txBody>
      </p:sp>
      <p:pic>
        <p:nvPicPr>
          <p:cNvPr id="10" name="Graphic 9" descr="Line arrow: Slight curve">
            <a:extLst>
              <a:ext uri="{FF2B5EF4-FFF2-40B4-BE49-F238E27FC236}">
                <a16:creationId xmlns:a16="http://schemas.microsoft.com/office/drawing/2014/main" id="{EEB2B8BD-16CB-4BFE-9AAD-C501B2C64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8747" y="3016315"/>
            <a:ext cx="907121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3900AE-2193-4C6A-B16A-4FA4596BD428}"/>
              </a:ext>
            </a:extLst>
          </p:cNvPr>
          <p:cNvSpPr txBox="1"/>
          <p:nvPr/>
        </p:nvSpPr>
        <p:spPr>
          <a:xfrm>
            <a:off x="2335869" y="4785830"/>
            <a:ext cx="882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Political Stance Classifier </a:t>
            </a:r>
            <a:r>
              <a:rPr lang="en-US" sz="2000" dirty="0">
                <a:latin typeface="Garamond" panose="02020404030301010803" pitchFamily="18" charset="0"/>
              </a:rPr>
              <a:t>– labels users as pro / against Brexit.</a:t>
            </a:r>
          </a:p>
        </p:txBody>
      </p:sp>
      <p:pic>
        <p:nvPicPr>
          <p:cNvPr id="12" name="Graphic 11" descr="Line arrow: Slight curve">
            <a:extLst>
              <a:ext uri="{FF2B5EF4-FFF2-40B4-BE49-F238E27FC236}">
                <a16:creationId xmlns:a16="http://schemas.microsoft.com/office/drawing/2014/main" id="{0A90FBFA-94DA-4855-8F53-27C7AA65B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8748" y="4540982"/>
            <a:ext cx="907121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066172-64CE-48D6-BA67-1789274BBC82}"/>
              </a:ext>
            </a:extLst>
          </p:cNvPr>
          <p:cNvSpPr txBox="1"/>
          <p:nvPr/>
        </p:nvSpPr>
        <p:spPr>
          <a:xfrm>
            <a:off x="2278378" y="1634720"/>
            <a:ext cx="8824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Information Diffusion </a:t>
            </a:r>
            <a:r>
              <a:rPr lang="en-US" sz="2000" dirty="0">
                <a:latin typeface="Garamond" panose="02020404030301010803" pitchFamily="18" charset="0"/>
              </a:rPr>
              <a:t>– spreading of information from node to node along the edges of a social network </a:t>
            </a:r>
          </a:p>
        </p:txBody>
      </p:sp>
      <p:pic>
        <p:nvPicPr>
          <p:cNvPr id="14" name="Graphic 13" descr="Line arrow: Slight curve">
            <a:extLst>
              <a:ext uri="{FF2B5EF4-FFF2-40B4-BE49-F238E27FC236}">
                <a16:creationId xmlns:a16="http://schemas.microsoft.com/office/drawing/2014/main" id="{30EFB974-F98D-48F8-8F88-3CF82A44A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8748" y="1466422"/>
            <a:ext cx="90712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FA7F-4409-455E-8CCB-B6B9AC55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086"/>
            <a:ext cx="10515600" cy="1325563"/>
          </a:xfrm>
        </p:spPr>
        <p:txBody>
          <a:bodyPr/>
          <a:lstStyle/>
          <a:p>
            <a:r>
              <a:rPr lang="en-AU" dirty="0">
                <a:latin typeface="Garamond"/>
                <a:cs typeface="Calibri Light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D82A-48A9-47CC-98D2-82E7C7262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9928" y="2095981"/>
            <a:ext cx="4406826" cy="4760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AU" dirty="0">
                <a:latin typeface="Garamond"/>
                <a:ea typeface="+mn-lt"/>
                <a:cs typeface="+mn-lt"/>
              </a:rPr>
              <a:t>Dataset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AU" dirty="0"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AU" dirty="0">
              <a:latin typeface="Garamond"/>
              <a:ea typeface="+mn-lt"/>
              <a:cs typeface="+mn-lt"/>
            </a:endParaRP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B828F3D4-A054-44DF-A833-C55C6F6E6763}"/>
              </a:ext>
            </a:extLst>
          </p:cNvPr>
          <p:cNvSpPr/>
          <p:nvPr/>
        </p:nvSpPr>
        <p:spPr>
          <a:xfrm>
            <a:off x="1302039" y="1907212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208" name="Graphic 208" descr="Bază de date">
            <a:extLst>
              <a:ext uri="{FF2B5EF4-FFF2-40B4-BE49-F238E27FC236}">
                <a16:creationId xmlns:a16="http://schemas.microsoft.com/office/drawing/2014/main" id="{B089C681-4B6E-4E23-BBD0-99BD5DE4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726" y="1900232"/>
            <a:ext cx="821611" cy="821611"/>
          </a:xfrm>
          <a:prstGeom prst="rect">
            <a:avLst/>
          </a:prstGeom>
        </p:spPr>
      </p:pic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2578122E-731D-4891-A03A-E2E3FD39300A}"/>
              </a:ext>
            </a:extLst>
          </p:cNvPr>
          <p:cNvSpPr/>
          <p:nvPr/>
        </p:nvSpPr>
        <p:spPr>
          <a:xfrm>
            <a:off x="1302039" y="2871257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39479BCE-1083-44A4-9DED-159838C42117}"/>
              </a:ext>
            </a:extLst>
          </p:cNvPr>
          <p:cNvSpPr/>
          <p:nvPr/>
        </p:nvSpPr>
        <p:spPr>
          <a:xfrm>
            <a:off x="1302039" y="3864166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2D0F518E-4BAB-4442-BB32-AC0A6F61C859}"/>
              </a:ext>
            </a:extLst>
          </p:cNvPr>
          <p:cNvSpPr/>
          <p:nvPr/>
        </p:nvSpPr>
        <p:spPr>
          <a:xfrm>
            <a:off x="1302038" y="4868621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3709720-BF0C-4A3C-8803-B93E1F2B25F6}"/>
              </a:ext>
            </a:extLst>
          </p:cNvPr>
          <p:cNvSpPr/>
          <p:nvPr/>
        </p:nvSpPr>
        <p:spPr>
          <a:xfrm>
            <a:off x="1302038" y="5830024"/>
            <a:ext cx="819536" cy="819536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sp>
        <p:nvSpPr>
          <p:cNvPr id="224" name="Content Placeholder 2">
            <a:extLst>
              <a:ext uri="{FF2B5EF4-FFF2-40B4-BE49-F238E27FC236}">
                <a16:creationId xmlns:a16="http://schemas.microsoft.com/office/drawing/2014/main" id="{0FA3995E-F3CB-4FC8-A923-C579427A25FC}"/>
              </a:ext>
            </a:extLst>
          </p:cNvPr>
          <p:cNvSpPr txBox="1">
            <a:spLocks/>
          </p:cNvSpPr>
          <p:nvPr/>
        </p:nvSpPr>
        <p:spPr>
          <a:xfrm>
            <a:off x="2422237" y="4055245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Political Stance Predictor 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cs typeface="Calibri"/>
            </a:endParaRPr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1FC0E7C4-C6C6-4AAB-9B17-D7571DC1C66F}"/>
              </a:ext>
            </a:extLst>
          </p:cNvPr>
          <p:cNvSpPr txBox="1">
            <a:spLocks/>
          </p:cNvSpPr>
          <p:nvPr/>
        </p:nvSpPr>
        <p:spPr>
          <a:xfrm>
            <a:off x="2422237" y="5059699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Results </a:t>
            </a: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cs typeface="Arial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CA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28" name="Content Placeholder 2">
            <a:extLst>
              <a:ext uri="{FF2B5EF4-FFF2-40B4-BE49-F238E27FC236}">
                <a16:creationId xmlns:a16="http://schemas.microsoft.com/office/drawing/2014/main" id="{26829CA1-9105-455B-B884-FE20C30CE8D4}"/>
              </a:ext>
            </a:extLst>
          </p:cNvPr>
          <p:cNvSpPr txBox="1">
            <a:spLocks/>
          </p:cNvSpPr>
          <p:nvPr/>
        </p:nvSpPr>
        <p:spPr>
          <a:xfrm>
            <a:off x="2422237" y="6021102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029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Conclusion and future work </a:t>
            </a: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en-029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sp>
        <p:nvSpPr>
          <p:cNvPr id="230" name="Content Placeholder 2">
            <a:extLst>
              <a:ext uri="{FF2B5EF4-FFF2-40B4-BE49-F238E27FC236}">
                <a16:creationId xmlns:a16="http://schemas.microsoft.com/office/drawing/2014/main" id="{6FB4B446-3F3D-44BA-8CE2-7D3071887E2C}"/>
              </a:ext>
            </a:extLst>
          </p:cNvPr>
          <p:cNvSpPr txBox="1">
            <a:spLocks/>
          </p:cNvSpPr>
          <p:nvPr/>
        </p:nvSpPr>
        <p:spPr>
          <a:xfrm>
            <a:off x="2422237" y="3068108"/>
            <a:ext cx="5376784" cy="4708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Longitudinal analysis of topic evolution </a:t>
            </a: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AU" dirty="0">
              <a:solidFill>
                <a:schemeClr val="bg1">
                  <a:lumMod val="75000"/>
                </a:schemeClr>
              </a:solidFill>
              <a:latin typeface="Garamond"/>
              <a:ea typeface="+mn-lt"/>
              <a:cs typeface="+mn-lt"/>
            </a:endParaRPr>
          </a:p>
        </p:txBody>
      </p:sp>
      <p:pic>
        <p:nvPicPr>
          <p:cNvPr id="231" name="Graphic 231" descr="Statistici">
            <a:extLst>
              <a:ext uri="{FF2B5EF4-FFF2-40B4-BE49-F238E27FC236}">
                <a16:creationId xmlns:a16="http://schemas.microsoft.com/office/drawing/2014/main" id="{9EC62E43-5A37-45F6-BE80-935F3EB50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3482" y="2872701"/>
            <a:ext cx="818091" cy="818091"/>
          </a:xfrm>
          <a:prstGeom prst="rect">
            <a:avLst/>
          </a:prstGeom>
        </p:spPr>
      </p:pic>
      <p:pic>
        <p:nvPicPr>
          <p:cNvPr id="4" name="Graphic 4" descr="Conferențiar">
            <a:extLst>
              <a:ext uri="{FF2B5EF4-FFF2-40B4-BE49-F238E27FC236}">
                <a16:creationId xmlns:a16="http://schemas.microsoft.com/office/drawing/2014/main" id="{E1B9636B-F0C9-4CB0-9640-C372A40D3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3482" y="3859837"/>
            <a:ext cx="821611" cy="821611"/>
          </a:xfrm>
          <a:prstGeom prst="rect">
            <a:avLst/>
          </a:prstGeom>
        </p:spPr>
      </p:pic>
      <p:pic>
        <p:nvPicPr>
          <p:cNvPr id="6" name="Graphic 6" descr="Listă de verificare">
            <a:extLst>
              <a:ext uri="{FF2B5EF4-FFF2-40B4-BE49-F238E27FC236}">
                <a16:creationId xmlns:a16="http://schemas.microsoft.com/office/drawing/2014/main" id="{884BD865-38CA-4300-B549-7E1C98C680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3482" y="4864292"/>
            <a:ext cx="821611" cy="821611"/>
          </a:xfrm>
          <a:prstGeom prst="rect">
            <a:avLst/>
          </a:prstGeom>
        </p:spPr>
      </p:pic>
      <p:pic>
        <p:nvPicPr>
          <p:cNvPr id="8" name="Graphic 8" descr="Partajare">
            <a:extLst>
              <a:ext uri="{FF2B5EF4-FFF2-40B4-BE49-F238E27FC236}">
                <a16:creationId xmlns:a16="http://schemas.microsoft.com/office/drawing/2014/main" id="{C7F42C5F-BE0C-4CD2-9579-B78A023E9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3482" y="5825695"/>
            <a:ext cx="821611" cy="821611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C43CD41-0A67-40DC-AF58-C10AE72DAEE4}"/>
              </a:ext>
            </a:extLst>
          </p:cNvPr>
          <p:cNvSpPr txBox="1">
            <a:spLocks/>
          </p:cNvSpPr>
          <p:nvPr/>
        </p:nvSpPr>
        <p:spPr>
          <a:xfrm>
            <a:off x="2419928" y="1136841"/>
            <a:ext cx="4406826" cy="4760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>
                    <a:lumMod val="75000"/>
                  </a:schemeClr>
                </a:solidFill>
                <a:latin typeface="Garamond"/>
                <a:ea typeface="+mn-lt"/>
                <a:cs typeface="+mn-lt"/>
              </a:rPr>
              <a:t>State of the Art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93CDB96-6692-4602-8D95-3729EAA076B8}"/>
              </a:ext>
            </a:extLst>
          </p:cNvPr>
          <p:cNvSpPr/>
          <p:nvPr/>
        </p:nvSpPr>
        <p:spPr>
          <a:xfrm>
            <a:off x="1302037" y="961223"/>
            <a:ext cx="819536" cy="819536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>
              <a:latin typeface="Garamond"/>
            </a:endParaRPr>
          </a:p>
        </p:txBody>
      </p:sp>
      <p:pic>
        <p:nvPicPr>
          <p:cNvPr id="10" name="Graphic 9" descr="Books">
            <a:extLst>
              <a:ext uri="{FF2B5EF4-FFF2-40B4-BE49-F238E27FC236}">
                <a16:creationId xmlns:a16="http://schemas.microsoft.com/office/drawing/2014/main" id="{8DC4C402-126B-4E25-A8E5-2C58D085C5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18548" y="977734"/>
            <a:ext cx="786513" cy="78651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C148D-3974-46C9-9316-162425B78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7420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7E78-A2B5-4DE6-9079-9B8C91E3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780146" cy="1325563"/>
          </a:xfrm>
        </p:spPr>
        <p:txBody>
          <a:bodyPr/>
          <a:lstStyle/>
          <a:p>
            <a:r>
              <a:rPr lang="en-AU" dirty="0">
                <a:latin typeface="Garamond"/>
                <a:cs typeface="Calibri Light"/>
              </a:rPr>
              <a:t>Case study </a:t>
            </a:r>
          </a:p>
        </p:txBody>
      </p:sp>
      <p:pic>
        <p:nvPicPr>
          <p:cNvPr id="10" name="Picture 10" descr="O imagine care conține regină, cer, text&#10;&#10;Descrierea a fost generată cu un grad mare de încredere">
            <a:extLst>
              <a:ext uri="{FF2B5EF4-FFF2-40B4-BE49-F238E27FC236}">
                <a16:creationId xmlns:a16="http://schemas.microsoft.com/office/drawing/2014/main" id="{BA97A9ED-0D78-4FD0-A8C3-2A4FDCD5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515793"/>
            <a:ext cx="1831111" cy="1023506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FD6C34D-B3D0-4967-B5E6-0F7BE8E6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081" y="570981"/>
            <a:ext cx="2425700" cy="913130"/>
          </a:xfrm>
          <a:prstGeom prst="rect">
            <a:avLst/>
          </a:prstGeom>
        </p:spPr>
      </p:pic>
      <p:pic>
        <p:nvPicPr>
          <p:cNvPr id="17" name="Picture 17" descr="aaa">
            <a:extLst>
              <a:ext uri="{FF2B5EF4-FFF2-40B4-BE49-F238E27FC236}">
                <a16:creationId xmlns:a16="http://schemas.microsoft.com/office/drawing/2014/main" id="{1528B59C-A637-4370-93F4-D5291E95A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82" y="1737369"/>
            <a:ext cx="7834744" cy="4614537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Graphic 14" descr="Brainstorming de grup">
            <a:extLst>
              <a:ext uri="{FF2B5EF4-FFF2-40B4-BE49-F238E27FC236}">
                <a16:creationId xmlns:a16="http://schemas.microsoft.com/office/drawing/2014/main" id="{2CC20445-E9F4-4055-BB32-DE954DD479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1163" y="2036619"/>
            <a:ext cx="914400" cy="914400"/>
          </a:xfrm>
          <a:prstGeom prst="rect">
            <a:avLst/>
          </a:prstGeom>
        </p:spPr>
      </p:pic>
      <p:pic>
        <p:nvPicPr>
          <p:cNvPr id="4" name="Graphic 20" descr="Discuție">
            <a:extLst>
              <a:ext uri="{FF2B5EF4-FFF2-40B4-BE49-F238E27FC236}">
                <a16:creationId xmlns:a16="http://schemas.microsoft.com/office/drawing/2014/main" id="{48F7BAF8-9B6E-462B-93CB-AE3F4BAA7B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1163" y="3165764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5D7FB-1C88-4331-BB3C-7C3808FBD6E7}"/>
              </a:ext>
            </a:extLst>
          </p:cNvPr>
          <p:cNvSpPr txBox="1"/>
          <p:nvPr/>
        </p:nvSpPr>
        <p:spPr>
          <a:xfrm>
            <a:off x="9094353" y="343477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207,894 comments</a:t>
            </a:r>
            <a:endParaRPr lang="en-US" sz="2000" b="1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CA50B-3739-4D3B-8629-56558F6CE4FE}"/>
              </a:ext>
            </a:extLst>
          </p:cNvPr>
          <p:cNvSpPr txBox="1"/>
          <p:nvPr/>
        </p:nvSpPr>
        <p:spPr>
          <a:xfrm>
            <a:off x="9094353" y="239799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21,725 initial threads</a:t>
            </a:r>
            <a:endParaRPr lang="en-US" sz="2000" b="1">
              <a:cs typeface="Calibri"/>
            </a:endParaRPr>
          </a:p>
        </p:txBody>
      </p:sp>
      <p:pic>
        <p:nvPicPr>
          <p:cNvPr id="9" name="Graphic 3" descr="Grup">
            <a:extLst>
              <a:ext uri="{FF2B5EF4-FFF2-40B4-BE49-F238E27FC236}">
                <a16:creationId xmlns:a16="http://schemas.microsoft.com/office/drawing/2014/main" id="{4E1443D2-FC77-4681-B4D6-36D05D9B15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1163" y="4097482"/>
            <a:ext cx="914400" cy="914400"/>
          </a:xfrm>
          <a:prstGeom prst="rect">
            <a:avLst/>
          </a:prstGeom>
        </p:spPr>
      </p:pic>
      <p:pic>
        <p:nvPicPr>
          <p:cNvPr id="15" name="Graphic 5" descr="Cronometru">
            <a:extLst>
              <a:ext uri="{FF2B5EF4-FFF2-40B4-BE49-F238E27FC236}">
                <a16:creationId xmlns:a16="http://schemas.microsoft.com/office/drawing/2014/main" id="{3586F0FC-F0AA-4FFA-9BC1-A48388EFB5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1556" y="5007522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DB36AB-6DE3-4AAD-B6ED-4F74885E0860}"/>
              </a:ext>
            </a:extLst>
          </p:cNvPr>
          <p:cNvSpPr txBox="1"/>
          <p:nvPr/>
        </p:nvSpPr>
        <p:spPr>
          <a:xfrm>
            <a:off x="9077036" y="434917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14,362 users</a:t>
            </a:r>
            <a:endParaRPr lang="en-US" sz="2000" b="1" dirty="0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CB5BBD-7947-45B0-8A2F-66C6264ADEDA}"/>
              </a:ext>
            </a:extLst>
          </p:cNvPr>
          <p:cNvSpPr txBox="1"/>
          <p:nvPr/>
        </p:nvSpPr>
        <p:spPr>
          <a:xfrm>
            <a:off x="9087428" y="5241895"/>
            <a:ext cx="45327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Nov. 2015 – Apr. 2019</a:t>
            </a:r>
            <a:endParaRPr lang="en-US" sz="2000" b="1" dirty="0">
              <a:cs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5BB047-43C1-4D0B-A0C4-0DACD0865CB6}"/>
              </a:ext>
            </a:extLst>
          </p:cNvPr>
          <p:cNvCxnSpPr/>
          <p:nvPr/>
        </p:nvCxnSpPr>
        <p:spPr>
          <a:xfrm>
            <a:off x="8230755" y="1713346"/>
            <a:ext cx="5771" cy="4872180"/>
          </a:xfrm>
          <a:prstGeom prst="straightConnector1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3DC365-CB5C-40CE-87BC-EDD2C7F3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025816D-A059-4146-8D31-AD5C41B9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744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C593A-EA85-46C4-B1E6-D5BF725E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Garamond"/>
                <a:cs typeface="Calibri Light"/>
              </a:rPr>
              <a:t>Structure of the dataset</a:t>
            </a:r>
          </a:p>
        </p:txBody>
      </p:sp>
      <p:pic>
        <p:nvPicPr>
          <p:cNvPr id="6" name="Picture 6" descr="O imagine care conține grafice vectoriale&#10;&#10;Descrierea a fost generată cu un grad mare de încredere">
            <a:extLst>
              <a:ext uri="{FF2B5EF4-FFF2-40B4-BE49-F238E27FC236}">
                <a16:creationId xmlns:a16="http://schemas.microsoft.com/office/drawing/2014/main" id="{BA211F30-1303-48A2-BEB1-F84BEFDF5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219" y="2270893"/>
            <a:ext cx="2743200" cy="3159032"/>
          </a:xfrm>
          <a:prstGeom prst="rect">
            <a:avLst/>
          </a:prstGeom>
        </p:spPr>
      </p:pic>
      <p:pic>
        <p:nvPicPr>
          <p:cNvPr id="8" name="Picture 8" descr="O imagine care conține captură de ecran, text&#10;&#10;Descrierea a fost generată cu un grad mare de încredere">
            <a:extLst>
              <a:ext uri="{FF2B5EF4-FFF2-40B4-BE49-F238E27FC236}">
                <a16:creationId xmlns:a16="http://schemas.microsoft.com/office/drawing/2014/main" id="{1B2DDFA3-1A2D-43DD-95AA-8B11EAF3C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55" y="1693960"/>
            <a:ext cx="7032336" cy="431289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6B2E0-4FB8-4EED-B7E5-0EF24BF1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02.07.2019</a:t>
            </a:r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82DEE-6CB4-4D69-A16D-02731F63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7AF6-F5DD-4AA3-9281-1BCA95A92161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44330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1670</Words>
  <Application>Microsoft Office PowerPoint</Application>
  <PresentationFormat>Widescreen</PresentationFormat>
  <Paragraphs>361</Paragraphs>
  <Slides>29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Garamond</vt:lpstr>
      <vt:lpstr>Office Theme</vt:lpstr>
      <vt:lpstr>Political stance prediction based on the structure of diffusions</vt:lpstr>
      <vt:lpstr>Motivation</vt:lpstr>
      <vt:lpstr>Our research objectives</vt:lpstr>
      <vt:lpstr>Our research objectives</vt:lpstr>
      <vt:lpstr>Presentation Outline</vt:lpstr>
      <vt:lpstr>State of the art</vt:lpstr>
      <vt:lpstr>Presentation Outline</vt:lpstr>
      <vt:lpstr>Case study </vt:lpstr>
      <vt:lpstr>Structure of the dataset</vt:lpstr>
      <vt:lpstr>Presentation Outline</vt:lpstr>
      <vt:lpstr>Event-Based messages split in 15 time-periods</vt:lpstr>
      <vt:lpstr>Longitudinal analysis of topic evolution</vt:lpstr>
      <vt:lpstr>Longitudinal analysis of topic evolution</vt:lpstr>
      <vt:lpstr>Presentation Outline</vt:lpstr>
      <vt:lpstr>Political Stance Predictor</vt:lpstr>
      <vt:lpstr>Features based on the structure of the diffusions</vt:lpstr>
      <vt:lpstr>Features based on the structure of the diffusions</vt:lpstr>
      <vt:lpstr>Features based on the structure of the diffusions</vt:lpstr>
      <vt:lpstr>Features based on the structure of the diffusions</vt:lpstr>
      <vt:lpstr>Classifiers</vt:lpstr>
      <vt:lpstr>Presentation Outline</vt:lpstr>
      <vt:lpstr>Results</vt:lpstr>
      <vt:lpstr>F1 score by transition type</vt:lpstr>
      <vt:lpstr>Predicting Neutral users behaviour</vt:lpstr>
      <vt:lpstr>Presentation Outline</vt:lpstr>
      <vt:lpstr>Conclusion</vt:lpstr>
      <vt:lpstr>Future work</vt:lpstr>
      <vt:lpstr>Thank you very much for your attention!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2846</cp:revision>
  <dcterms:created xsi:type="dcterms:W3CDTF">2012-08-15T22:34:51Z</dcterms:created>
  <dcterms:modified xsi:type="dcterms:W3CDTF">2019-07-01T15:42:07Z</dcterms:modified>
</cp:coreProperties>
</file>